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6" r:id="rId1"/>
  </p:sldMasterIdLst>
  <p:notesMasterIdLst>
    <p:notesMasterId r:id="rId24"/>
  </p:notesMasterIdLst>
  <p:sldIdLst>
    <p:sldId id="257" r:id="rId2"/>
    <p:sldId id="258" r:id="rId3"/>
    <p:sldId id="259" r:id="rId4"/>
    <p:sldId id="702" r:id="rId5"/>
    <p:sldId id="261" r:id="rId6"/>
    <p:sldId id="703" r:id="rId7"/>
    <p:sldId id="704"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3AF3716-D7EB-430B-8F14-8D4572696B68}" v="12" dt="2024-11-08T22:17:12.90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9" autoAdjust="0"/>
    <p:restoredTop sz="94660"/>
  </p:normalViewPr>
  <p:slideViewPr>
    <p:cSldViewPr snapToGrid="0">
      <p:cViewPr varScale="1">
        <p:scale>
          <a:sx n="138" d="100"/>
          <a:sy n="138" d="100"/>
        </p:scale>
        <p:origin x="136" y="40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 Id="rId3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ha, Aryan Ritwajeet" userId="2aad577e-539b-449b-83a6-8d411f484b4d" providerId="ADAL" clId="{B3AF3716-D7EB-430B-8F14-8D4572696B68}"/>
    <pc:docChg chg="undo custSel delSld modSld">
      <pc:chgData name="Jha, Aryan Ritwajeet" userId="2aad577e-539b-449b-83a6-8d411f484b4d" providerId="ADAL" clId="{B3AF3716-D7EB-430B-8F14-8D4572696B68}" dt="2024-11-08T22:17:48.037" v="80" actId="1076"/>
      <pc:docMkLst>
        <pc:docMk/>
      </pc:docMkLst>
      <pc:sldChg chg="del">
        <pc:chgData name="Jha, Aryan Ritwajeet" userId="2aad577e-539b-449b-83a6-8d411f484b4d" providerId="ADAL" clId="{B3AF3716-D7EB-430B-8F14-8D4572696B68}" dt="2024-11-08T22:07:26.704" v="0" actId="47"/>
        <pc:sldMkLst>
          <pc:docMk/>
          <pc:sldMk cId="872282623" sldId="260"/>
        </pc:sldMkLst>
      </pc:sldChg>
      <pc:sldChg chg="addSp delSp modSp mod">
        <pc:chgData name="Jha, Aryan Ritwajeet" userId="2aad577e-539b-449b-83a6-8d411f484b4d" providerId="ADAL" clId="{B3AF3716-D7EB-430B-8F14-8D4572696B68}" dt="2024-11-08T22:17:07.154" v="69" actId="1076"/>
        <pc:sldMkLst>
          <pc:docMk/>
          <pc:sldMk cId="3313346030" sldId="703"/>
        </pc:sldMkLst>
        <pc:spChg chg="mod">
          <ac:chgData name="Jha, Aryan Ritwajeet" userId="2aad577e-539b-449b-83a6-8d411f484b4d" providerId="ADAL" clId="{B3AF3716-D7EB-430B-8F14-8D4572696B68}" dt="2024-11-08T22:12:11.552" v="1" actId="20577"/>
          <ac:spMkLst>
            <pc:docMk/>
            <pc:sldMk cId="3313346030" sldId="703"/>
            <ac:spMk id="2" creationId="{7949EF1E-04E8-A0EC-2AA8-05F485DB23C2}"/>
          </ac:spMkLst>
        </pc:spChg>
        <pc:spChg chg="del">
          <ac:chgData name="Jha, Aryan Ritwajeet" userId="2aad577e-539b-449b-83a6-8d411f484b4d" providerId="ADAL" clId="{B3AF3716-D7EB-430B-8F14-8D4572696B68}" dt="2024-11-08T22:16:52.369" v="63" actId="478"/>
          <ac:spMkLst>
            <pc:docMk/>
            <pc:sldMk cId="3313346030" sldId="703"/>
            <ac:spMk id="3" creationId="{0CC7237F-80A0-8EFF-C9F6-CD04928291EB}"/>
          </ac:spMkLst>
        </pc:spChg>
        <pc:spChg chg="add mod">
          <ac:chgData name="Jha, Aryan Ritwajeet" userId="2aad577e-539b-449b-83a6-8d411f484b4d" providerId="ADAL" clId="{B3AF3716-D7EB-430B-8F14-8D4572696B68}" dt="2024-11-08T22:16:32.868" v="62" actId="403"/>
          <ac:spMkLst>
            <pc:docMk/>
            <pc:sldMk cId="3313346030" sldId="703"/>
            <ac:spMk id="10" creationId="{EFA93832-6A24-5E2C-948A-2533AC371C8F}"/>
          </ac:spMkLst>
        </pc:spChg>
        <pc:spChg chg="mod">
          <ac:chgData name="Jha, Aryan Ritwajeet" userId="2aad577e-539b-449b-83a6-8d411f484b4d" providerId="ADAL" clId="{B3AF3716-D7EB-430B-8F14-8D4572696B68}" dt="2024-11-08T22:17:07.154" v="69" actId="1076"/>
          <ac:spMkLst>
            <pc:docMk/>
            <pc:sldMk cId="3313346030" sldId="703"/>
            <ac:spMk id="33" creationId="{D88F62F3-7A1B-A953-D044-072A8F4AEF66}"/>
          </ac:spMkLst>
        </pc:spChg>
        <pc:picChg chg="mod">
          <ac:chgData name="Jha, Aryan Ritwajeet" userId="2aad577e-539b-449b-83a6-8d411f484b4d" providerId="ADAL" clId="{B3AF3716-D7EB-430B-8F14-8D4572696B68}" dt="2024-11-08T22:14:50.386" v="12" actId="14826"/>
          <ac:picMkLst>
            <pc:docMk/>
            <pc:sldMk cId="3313346030" sldId="703"/>
            <ac:picMk id="5" creationId="{2B7D456E-D719-5449-D876-4285976527B7}"/>
          </ac:picMkLst>
        </pc:picChg>
        <pc:picChg chg="mod">
          <ac:chgData name="Jha, Aryan Ritwajeet" userId="2aad577e-539b-449b-83a6-8d411f484b4d" providerId="ADAL" clId="{B3AF3716-D7EB-430B-8F14-8D4572696B68}" dt="2024-11-08T22:15:12.436" v="13" actId="14826"/>
          <ac:picMkLst>
            <pc:docMk/>
            <pc:sldMk cId="3313346030" sldId="703"/>
            <ac:picMk id="13" creationId="{FD58AE43-B8B8-4979-D83D-B8EE7E18067A}"/>
          </ac:picMkLst>
        </pc:picChg>
        <pc:picChg chg="mod">
          <ac:chgData name="Jha, Aryan Ritwajeet" userId="2aad577e-539b-449b-83a6-8d411f484b4d" providerId="ADAL" clId="{B3AF3716-D7EB-430B-8F14-8D4572696B68}" dt="2024-11-08T22:13:22.670" v="8" actId="14826"/>
          <ac:picMkLst>
            <pc:docMk/>
            <pc:sldMk cId="3313346030" sldId="703"/>
            <ac:picMk id="14" creationId="{97B4711A-068D-0E5F-5C3C-786CF4A84945}"/>
          </ac:picMkLst>
        </pc:picChg>
        <pc:picChg chg="mod">
          <ac:chgData name="Jha, Aryan Ritwajeet" userId="2aad577e-539b-449b-83a6-8d411f484b4d" providerId="ADAL" clId="{B3AF3716-D7EB-430B-8F14-8D4572696B68}" dt="2024-11-08T22:15:37.350" v="14" actId="14826"/>
          <ac:picMkLst>
            <pc:docMk/>
            <pc:sldMk cId="3313346030" sldId="703"/>
            <ac:picMk id="15" creationId="{A5CB58BA-2F24-943A-A350-0BDA4E915E91}"/>
          </ac:picMkLst>
        </pc:picChg>
        <pc:picChg chg="mod">
          <ac:chgData name="Jha, Aryan Ritwajeet" userId="2aad577e-539b-449b-83a6-8d411f484b4d" providerId="ADAL" clId="{B3AF3716-D7EB-430B-8F14-8D4572696B68}" dt="2024-11-08T22:13:16.319" v="7" actId="14826"/>
          <ac:picMkLst>
            <pc:docMk/>
            <pc:sldMk cId="3313346030" sldId="703"/>
            <ac:picMk id="16" creationId="{03AB0CD5-9E08-E7D8-1CAB-3AEB24A49540}"/>
          </ac:picMkLst>
        </pc:picChg>
        <pc:picChg chg="mod">
          <ac:chgData name="Jha, Aryan Ritwajeet" userId="2aad577e-539b-449b-83a6-8d411f484b4d" providerId="ADAL" clId="{B3AF3716-D7EB-430B-8F14-8D4572696B68}" dt="2024-11-08T22:13:00.286" v="5" actId="14826"/>
          <ac:picMkLst>
            <pc:docMk/>
            <pc:sldMk cId="3313346030" sldId="703"/>
            <ac:picMk id="17" creationId="{22F84F77-D46D-78DE-50E4-B5E290DD6514}"/>
          </ac:picMkLst>
        </pc:picChg>
      </pc:sldChg>
      <pc:sldChg chg="addSp modSp mod">
        <pc:chgData name="Jha, Aryan Ritwajeet" userId="2aad577e-539b-449b-83a6-8d411f484b4d" providerId="ADAL" clId="{B3AF3716-D7EB-430B-8F14-8D4572696B68}" dt="2024-11-08T22:17:48.037" v="80" actId="1076"/>
        <pc:sldMkLst>
          <pc:docMk/>
          <pc:sldMk cId="1462214560" sldId="704"/>
        </pc:sldMkLst>
        <pc:spChg chg="mod">
          <ac:chgData name="Jha, Aryan Ritwajeet" userId="2aad577e-539b-449b-83a6-8d411f484b4d" providerId="ADAL" clId="{B3AF3716-D7EB-430B-8F14-8D4572696B68}" dt="2024-11-08T22:12:16.617" v="2" actId="20577"/>
          <ac:spMkLst>
            <pc:docMk/>
            <pc:sldMk cId="1462214560" sldId="704"/>
            <ac:spMk id="2" creationId="{08BB589B-C7E6-3512-4F15-820E18349FD3}"/>
          </ac:spMkLst>
        </pc:spChg>
        <pc:spChg chg="add mod">
          <ac:chgData name="Jha, Aryan Ritwajeet" userId="2aad577e-539b-449b-83a6-8d411f484b4d" providerId="ADAL" clId="{B3AF3716-D7EB-430B-8F14-8D4572696B68}" dt="2024-11-08T22:17:48.037" v="80" actId="1076"/>
          <ac:spMkLst>
            <pc:docMk/>
            <pc:sldMk cId="1462214560" sldId="704"/>
            <ac:spMk id="3" creationId="{620160D3-731A-04CB-59B4-BDF56580D84D}"/>
          </ac:spMkLst>
        </pc:spChg>
        <pc:picChg chg="mod">
          <ac:chgData name="Jha, Aryan Ritwajeet" userId="2aad577e-539b-449b-83a6-8d411f484b4d" providerId="ADAL" clId="{B3AF3716-D7EB-430B-8F14-8D4572696B68}" dt="2024-11-08T22:14:08.686" v="11" actId="14826"/>
          <ac:picMkLst>
            <pc:docMk/>
            <pc:sldMk cId="1462214560" sldId="704"/>
            <ac:picMk id="4" creationId="{556C1D7A-B5B4-F69F-EF9F-50BE6DC0F62B}"/>
          </ac:picMkLst>
        </pc:picChg>
        <pc:picChg chg="mod">
          <ac:chgData name="Jha, Aryan Ritwajeet" userId="2aad577e-539b-449b-83a6-8d411f484b4d" providerId="ADAL" clId="{B3AF3716-D7EB-430B-8F14-8D4572696B68}" dt="2024-11-08T22:12:39.520" v="3" actId="14826"/>
          <ac:picMkLst>
            <pc:docMk/>
            <pc:sldMk cId="1462214560" sldId="704"/>
            <ac:picMk id="5" creationId="{B1134AE9-342F-DA8E-4D55-29017AD8DC9F}"/>
          </ac:picMkLst>
        </pc:picChg>
        <pc:picChg chg="mod">
          <ac:chgData name="Jha, Aryan Ritwajeet" userId="2aad577e-539b-449b-83a6-8d411f484b4d" providerId="ADAL" clId="{B3AF3716-D7EB-430B-8F14-8D4572696B68}" dt="2024-11-08T22:13:33.803" v="9" actId="14826"/>
          <ac:picMkLst>
            <pc:docMk/>
            <pc:sldMk cId="1462214560" sldId="704"/>
            <ac:picMk id="9" creationId="{2FE5D0CD-A476-5949-069C-B308EC508048}"/>
          </ac:picMkLst>
        </pc:picChg>
        <pc:picChg chg="mod">
          <ac:chgData name="Jha, Aryan Ritwajeet" userId="2aad577e-539b-449b-83a6-8d411f484b4d" providerId="ADAL" clId="{B3AF3716-D7EB-430B-8F14-8D4572696B68}" dt="2024-11-08T22:13:10.186" v="6" actId="14826"/>
          <ac:picMkLst>
            <pc:docMk/>
            <pc:sldMk cId="1462214560" sldId="704"/>
            <ac:picMk id="10" creationId="{6E8D6DA6-703F-10D3-853C-82E4F1047B32}"/>
          </ac:picMkLst>
        </pc:picChg>
        <pc:picChg chg="mod">
          <ac:chgData name="Jha, Aryan Ritwajeet" userId="2aad577e-539b-449b-83a6-8d411f484b4d" providerId="ADAL" clId="{B3AF3716-D7EB-430B-8F14-8D4572696B68}" dt="2024-11-08T22:12:51.469" v="4" actId="14826"/>
          <ac:picMkLst>
            <pc:docMk/>
            <pc:sldMk cId="1462214560" sldId="704"/>
            <ac:picMk id="11" creationId="{285C6576-8705-E510-ECB3-BB1488930430}"/>
          </ac:picMkLst>
        </pc:picChg>
        <pc:picChg chg="mod">
          <ac:chgData name="Jha, Aryan Ritwajeet" userId="2aad577e-539b-449b-83a6-8d411f484b4d" providerId="ADAL" clId="{B3AF3716-D7EB-430B-8F14-8D4572696B68}" dt="2024-11-08T22:13:51.739" v="10" actId="14826"/>
          <ac:picMkLst>
            <pc:docMk/>
            <pc:sldMk cId="1462214560" sldId="704"/>
            <ac:picMk id="14" creationId="{21FE1C4D-F89F-9B08-D654-5E588A1D80D4}"/>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A90FF93-0026-45B7-9B5A-B2D3B6BBA23A}" type="datetimeFigureOut">
              <a:rPr lang="en-US" smtClean="0"/>
              <a:t>11/8/2024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FF32FF4-F37E-4C77-AE14-B1E21C13EEA8}" type="slidenum">
              <a:rPr lang="en-US" smtClean="0"/>
              <a:t>‹#›</a:t>
            </a:fld>
            <a:endParaRPr lang="en-US"/>
          </a:p>
        </p:txBody>
      </p:sp>
    </p:spTree>
    <p:extLst>
      <p:ext uri="{BB962C8B-B14F-4D97-AF65-F5344CB8AC3E}">
        <p14:creationId xmlns:p14="http://schemas.microsoft.com/office/powerpoint/2010/main" val="10301448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Remember to hit the </a:t>
            </a:r>
            <a:r>
              <a:rPr lang="en-US" b="1"/>
              <a:t>reset</a:t>
            </a:r>
            <a:r>
              <a:rPr lang="en-US"/>
              <a:t> button to make sure all the page elements react properly.</a:t>
            </a:r>
          </a:p>
          <a:p>
            <a:r>
              <a:rPr lang="en-US"/>
              <a:t>There are 20 different layouts that you can choose from. </a:t>
            </a:r>
          </a:p>
        </p:txBody>
      </p:sp>
      <p:sp>
        <p:nvSpPr>
          <p:cNvPr id="4" name="Slide Number Placeholder 3"/>
          <p:cNvSpPr>
            <a:spLocks noGrp="1"/>
          </p:cNvSpPr>
          <p:nvPr>
            <p:ph type="sldNum" sz="quarter" idx="5"/>
          </p:nvPr>
        </p:nvSpPr>
        <p:spPr/>
        <p:txBody>
          <a:bodyPr/>
          <a:lstStyle/>
          <a:p>
            <a:fld id="{85CEC689-B63F-4B6D-AF6D-31DA368AC821}" type="slidenum">
              <a:rPr lang="en-US" smtClean="0"/>
              <a:t>1</a:t>
            </a:fld>
            <a:endParaRPr lang="en-US"/>
          </a:p>
        </p:txBody>
      </p:sp>
    </p:spTree>
    <p:extLst>
      <p:ext uri="{BB962C8B-B14F-4D97-AF65-F5344CB8AC3E}">
        <p14:creationId xmlns:p14="http://schemas.microsoft.com/office/powerpoint/2010/main" val="7836348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1.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2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D0655B-5834-474B-BC1F-9C661A5AD1A4}"/>
              </a:ext>
            </a:extLst>
          </p:cNvPr>
          <p:cNvSpPr>
            <a:spLocks noGrp="1"/>
          </p:cNvSpPr>
          <p:nvPr>
            <p:ph type="title"/>
          </p:nvPr>
        </p:nvSpPr>
        <p:spPr>
          <a:xfrm>
            <a:off x="1077686" y="355078"/>
            <a:ext cx="10063163" cy="1272756"/>
          </a:xfrm>
        </p:spPr>
        <p:txBody>
          <a:bodyPr/>
          <a:lstStyle/>
          <a:p>
            <a:r>
              <a:rPr lang="en-US"/>
              <a:t>Click to edit Master title style</a:t>
            </a:r>
          </a:p>
        </p:txBody>
      </p:sp>
      <p:sp>
        <p:nvSpPr>
          <p:cNvPr id="3" name="Content Placeholder 2"/>
          <p:cNvSpPr>
            <a:spLocks noGrp="1"/>
          </p:cNvSpPr>
          <p:nvPr>
            <p:ph idx="1"/>
          </p:nvPr>
        </p:nvSpPr>
        <p:spPr>
          <a:xfrm>
            <a:off x="1077686" y="2248664"/>
            <a:ext cx="10063163" cy="4286531"/>
          </a:xfrm>
        </p:spPr>
        <p:txBody>
          <a:bodyPr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052139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1 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Graphic 8">
            <a:extLst>
              <a:ext uri="{FF2B5EF4-FFF2-40B4-BE49-F238E27FC236}">
                <a16:creationId xmlns:a16="http://schemas.microsoft.com/office/drawing/2014/main" id="{B6568F7F-F0E0-46D0-960B-58B753B9B0C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0475" y="3005573"/>
            <a:ext cx="12111050" cy="3823399"/>
          </a:xfrm>
          <a:prstGeom prst="rect">
            <a:avLst/>
          </a:prstGeom>
        </p:spPr>
      </p:pic>
      <p:sp>
        <p:nvSpPr>
          <p:cNvPr id="2" name="Title 1"/>
          <p:cNvSpPr>
            <a:spLocks noGrp="1"/>
          </p:cNvSpPr>
          <p:nvPr>
            <p:ph type="ctrTitle"/>
          </p:nvPr>
        </p:nvSpPr>
        <p:spPr>
          <a:xfrm>
            <a:off x="1524000" y="2488845"/>
            <a:ext cx="9144000" cy="1675397"/>
          </a:xfrm>
        </p:spPr>
        <p:txBody>
          <a:bodyPr anchor="b" anchorCtr="1">
            <a:noAutofit/>
          </a:bodyPr>
          <a:lstStyle>
            <a:lvl1pPr algn="ctr">
              <a:defRPr sz="4800" b="1">
                <a:solidFill>
                  <a:schemeClr val="bg1"/>
                </a:solidFill>
                <a:latin typeface="Corbel" panose="020B0503020204020204" pitchFamily="34" charset="0"/>
              </a:defRPr>
            </a:lvl1pPr>
          </a:lstStyle>
          <a:p>
            <a:r>
              <a:rPr lang="en-US"/>
              <a:t>Click to edit Master title style</a:t>
            </a:r>
          </a:p>
        </p:txBody>
      </p:sp>
      <p:sp>
        <p:nvSpPr>
          <p:cNvPr id="3" name="Subtitle 2"/>
          <p:cNvSpPr>
            <a:spLocks noGrp="1"/>
          </p:cNvSpPr>
          <p:nvPr>
            <p:ph type="subTitle" idx="1"/>
          </p:nvPr>
        </p:nvSpPr>
        <p:spPr>
          <a:xfrm>
            <a:off x="1524000" y="4521121"/>
            <a:ext cx="9144000" cy="1614337"/>
          </a:xfrm>
        </p:spPr>
        <p:txBody>
          <a:bodyPr anchor="t" anchorCtr="1">
            <a:noAutofit/>
          </a:bodyPr>
          <a:lstStyle>
            <a:lvl1pPr marL="0" indent="0" algn="l">
              <a:buNone/>
              <a:defRPr sz="3200">
                <a:solidFill>
                  <a:schemeClr val="bg1">
                    <a:lumMod val="85000"/>
                  </a:schemeClr>
                </a:solidFill>
                <a:latin typeface="Corbel" panose="020B05030202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8" name="Graphic 7">
            <a:extLst>
              <a:ext uri="{FF2B5EF4-FFF2-40B4-BE49-F238E27FC236}">
                <a16:creationId xmlns:a16="http://schemas.microsoft.com/office/drawing/2014/main" id="{A2C8390F-A1CB-4DC5-B007-5E142B78087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5038725" y="523835"/>
            <a:ext cx="2114550" cy="1357313"/>
          </a:xfrm>
          <a:prstGeom prst="rect">
            <a:avLst/>
          </a:prstGeom>
        </p:spPr>
      </p:pic>
    </p:spTree>
    <p:extLst>
      <p:ext uri="{BB962C8B-B14F-4D97-AF65-F5344CB8AC3E}">
        <p14:creationId xmlns:p14="http://schemas.microsoft.com/office/powerpoint/2010/main" val="71058829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2.svg"/><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2B9AA46-E27C-49B7-B52A-1D2CAB27054F}"/>
              </a:ext>
            </a:extLst>
          </p:cNvPr>
          <p:cNvSpPr/>
          <p:nvPr userDrawn="1"/>
        </p:nvSpPr>
        <p:spPr>
          <a:xfrm>
            <a:off x="-1" y="0"/>
            <a:ext cx="342901" cy="14478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1079404" y="355078"/>
            <a:ext cx="10063163" cy="1272756"/>
          </a:xfrm>
          <a:prstGeom prst="rect">
            <a:avLst/>
          </a:prstGeom>
        </p:spPr>
        <p:txBody>
          <a:bodyPr vert="horz" lIns="0" tIns="0" rIns="0" bIns="0" rtlCol="0" anchor="b" anchorCtr="0">
            <a:noAutofit/>
          </a:bodyPr>
          <a:lstStyle/>
          <a:p>
            <a:r>
              <a:rPr lang="en-US"/>
              <a:t>Click to edit Master title style</a:t>
            </a:r>
          </a:p>
        </p:txBody>
      </p:sp>
      <p:sp>
        <p:nvSpPr>
          <p:cNvPr id="3" name="Text Placeholder 2"/>
          <p:cNvSpPr>
            <a:spLocks noGrp="1"/>
          </p:cNvSpPr>
          <p:nvPr>
            <p:ph type="body" idx="1"/>
          </p:nvPr>
        </p:nvSpPr>
        <p:spPr>
          <a:xfrm>
            <a:off x="1079404" y="2248664"/>
            <a:ext cx="10063163" cy="3515006"/>
          </a:xfrm>
          <a:prstGeom prst="rect">
            <a:avLst/>
          </a:prstGeom>
        </p:spPr>
        <p:txBody>
          <a:bodyPr vert="horz" lIns="0" tIns="0" rIns="0" bIns="0" rtlCol="0" anchor="t" anchorCtr="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Graphic 6">
            <a:extLst>
              <a:ext uri="{FF2B5EF4-FFF2-40B4-BE49-F238E27FC236}">
                <a16:creationId xmlns:a16="http://schemas.microsoft.com/office/drawing/2014/main" id="{F7CF70C8-0AEC-4AD2-AD31-2A6E9D6584BB}"/>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6763241" y="5124324"/>
            <a:ext cx="5299579" cy="1673051"/>
          </a:xfrm>
          <a:prstGeom prst="rect">
            <a:avLst/>
          </a:prstGeom>
        </p:spPr>
      </p:pic>
      <p:sp>
        <p:nvSpPr>
          <p:cNvPr id="11" name="Rectangle 10">
            <a:extLst>
              <a:ext uri="{FF2B5EF4-FFF2-40B4-BE49-F238E27FC236}">
                <a16:creationId xmlns:a16="http://schemas.microsoft.com/office/drawing/2014/main" id="{B70B6714-A342-46BB-9C49-060ABC6EF4F4}"/>
              </a:ext>
            </a:extLst>
          </p:cNvPr>
          <p:cNvSpPr/>
          <p:nvPr userDrawn="1"/>
        </p:nvSpPr>
        <p:spPr>
          <a:xfrm>
            <a:off x="1079404" y="1719274"/>
            <a:ext cx="182880" cy="914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07026652"/>
      </p:ext>
    </p:extLst>
  </p:cSld>
  <p:clrMap bg1="lt1" tx1="dk1" bg2="lt2" tx2="dk2" accent1="accent1" accent2="accent2" accent3="accent3" accent4="accent4" accent5="accent5" accent6="accent6" hlink="hlink" folHlink="folHlink"/>
  <p:sldLayoutIdLst>
    <p:sldLayoutId id="2147483688" r:id="rId1"/>
    <p:sldLayoutId id="2147483687" r:id="rId2"/>
  </p:sldLayoutIdLst>
  <p:txStyles>
    <p:titleStyle>
      <a:lvl1pPr algn="l" defTabSz="914400" rtl="0" eaLnBrk="1" latinLnBrk="0" hangingPunct="1">
        <a:lnSpc>
          <a:spcPct val="90000"/>
        </a:lnSpc>
        <a:spcBef>
          <a:spcPct val="0"/>
        </a:spcBef>
        <a:buNone/>
        <a:defRPr sz="4000" b="1" kern="1200">
          <a:solidFill>
            <a:schemeClr val="bg1"/>
          </a:solidFill>
          <a:latin typeface="Corbel" panose="020B0503020204020204" pitchFamily="34" charset="0"/>
          <a:ea typeface="+mj-ea"/>
          <a:cs typeface="+mj-cs"/>
        </a:defRPr>
      </a:lvl1pPr>
    </p:titleStyle>
    <p:bodyStyle>
      <a:lvl1pPr marL="182880" indent="-182880" algn="l" defTabSz="914400" rtl="0" eaLnBrk="1" latinLnBrk="0" hangingPunct="1">
        <a:lnSpc>
          <a:spcPct val="90000"/>
        </a:lnSpc>
        <a:spcBef>
          <a:spcPts val="800"/>
        </a:spcBef>
        <a:buFont typeface="Arial" panose="020B0604020202020204" pitchFamily="34" charset="0"/>
        <a:buChar char="•"/>
        <a:defRPr sz="2400" kern="1200">
          <a:solidFill>
            <a:schemeClr val="bg1"/>
          </a:solidFill>
          <a:latin typeface="+mn-lt"/>
          <a:ea typeface="+mn-ea"/>
          <a:cs typeface="+mn-cs"/>
        </a:defRPr>
      </a:lvl1pPr>
      <a:lvl2pPr marL="365760" indent="-182880" algn="l" defTabSz="914400" rtl="0" eaLnBrk="1" latinLnBrk="0" hangingPunct="1">
        <a:lnSpc>
          <a:spcPct val="90000"/>
        </a:lnSpc>
        <a:spcBef>
          <a:spcPts val="400"/>
        </a:spcBef>
        <a:buFont typeface="Arial" panose="020B0604020202020204" pitchFamily="34" charset="0"/>
        <a:buChar char="•"/>
        <a:defRPr sz="2200" kern="1200">
          <a:solidFill>
            <a:schemeClr val="bg1"/>
          </a:solidFill>
          <a:latin typeface="+mn-lt"/>
          <a:ea typeface="+mn-ea"/>
          <a:cs typeface="+mn-cs"/>
        </a:defRPr>
      </a:lvl2pPr>
      <a:lvl3pPr marL="548640" indent="-182880" algn="l" defTabSz="914400" rtl="0" eaLnBrk="1" latinLnBrk="0" hangingPunct="1">
        <a:lnSpc>
          <a:spcPct val="90000"/>
        </a:lnSpc>
        <a:spcBef>
          <a:spcPts val="400"/>
        </a:spcBef>
        <a:buFont typeface="Arial" panose="020B0604020202020204" pitchFamily="34" charset="0"/>
        <a:buChar char="•"/>
        <a:defRPr sz="2000" kern="1200">
          <a:solidFill>
            <a:schemeClr val="bg1"/>
          </a:solidFill>
          <a:latin typeface="+mn-lt"/>
          <a:ea typeface="+mn-ea"/>
          <a:cs typeface="+mn-cs"/>
        </a:defRPr>
      </a:lvl3pPr>
      <a:lvl4pPr marL="731520" indent="-182880" algn="l" defTabSz="914400" rtl="0" eaLnBrk="1" latinLnBrk="0" hangingPunct="1">
        <a:lnSpc>
          <a:spcPct val="90000"/>
        </a:lnSpc>
        <a:spcBef>
          <a:spcPts val="400"/>
        </a:spcBef>
        <a:buFont typeface="Arial" panose="020B0604020202020204" pitchFamily="34" charset="0"/>
        <a:buChar char="•"/>
        <a:defRPr sz="2000" kern="1200">
          <a:solidFill>
            <a:schemeClr val="bg1"/>
          </a:solidFill>
          <a:latin typeface="+mn-lt"/>
          <a:ea typeface="+mn-ea"/>
          <a:cs typeface="+mn-cs"/>
        </a:defRPr>
      </a:lvl4pPr>
      <a:lvl5pPr marL="914400" indent="-182880" algn="l" defTabSz="914400" rtl="0" eaLnBrk="1" latinLnBrk="0" hangingPunct="1">
        <a:lnSpc>
          <a:spcPct val="90000"/>
        </a:lnSpc>
        <a:spcBef>
          <a:spcPts val="400"/>
        </a:spcBef>
        <a:buFont typeface="Arial" panose="020B0604020202020204" pitchFamily="34" charset="0"/>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userDrawn="1">
          <p15:clr>
            <a:srgbClr val="F26B43"/>
          </p15:clr>
        </p15:guide>
        <p15:guide id="2" pos="7680" userDrawn="1">
          <p15:clr>
            <a:srgbClr val="F26B43"/>
          </p15:clr>
        </p15:guide>
        <p15:guide id="3" pos="216" userDrawn="1">
          <p15:clr>
            <a:srgbClr val="F26B43"/>
          </p15:clr>
        </p15:guide>
        <p15:guide id="4" pos="672" userDrawn="1">
          <p15:clr>
            <a:srgbClr val="F26B43"/>
          </p15:clr>
        </p15:guide>
        <p15:guide id="5" pos="1122" userDrawn="1">
          <p15:clr>
            <a:srgbClr val="F26B43"/>
          </p15:clr>
        </p15:guide>
        <p15:guide id="6" pos="1575" userDrawn="1">
          <p15:clr>
            <a:srgbClr val="F26B43"/>
          </p15:clr>
        </p15:guide>
        <p15:guide id="7" pos="2028" userDrawn="1">
          <p15:clr>
            <a:srgbClr val="F26B43"/>
          </p15:clr>
        </p15:guide>
        <p15:guide id="8" pos="2481" userDrawn="1">
          <p15:clr>
            <a:srgbClr val="F26B43"/>
          </p15:clr>
        </p15:guide>
        <p15:guide id="9" pos="2934" userDrawn="1">
          <p15:clr>
            <a:srgbClr val="F26B43"/>
          </p15:clr>
        </p15:guide>
        <p15:guide id="10" pos="3387" userDrawn="1">
          <p15:clr>
            <a:srgbClr val="F26B43"/>
          </p15:clr>
        </p15:guide>
        <p15:guide id="11" pos="3840" userDrawn="1">
          <p15:clr>
            <a:srgbClr val="F26B43"/>
          </p15:clr>
        </p15:guide>
        <p15:guide id="12" pos="4293" userDrawn="1">
          <p15:clr>
            <a:srgbClr val="F26B43"/>
          </p15:clr>
        </p15:guide>
        <p15:guide id="13" pos="4746" userDrawn="1">
          <p15:clr>
            <a:srgbClr val="F26B43"/>
          </p15:clr>
        </p15:guide>
        <p15:guide id="14" pos="5199" userDrawn="1">
          <p15:clr>
            <a:srgbClr val="F26B43"/>
          </p15:clr>
        </p15:guide>
        <p15:guide id="15" pos="5652" userDrawn="1">
          <p15:clr>
            <a:srgbClr val="F26B43"/>
          </p15:clr>
        </p15:guide>
        <p15:guide id="16" pos="6105" userDrawn="1">
          <p15:clr>
            <a:srgbClr val="F26B43"/>
          </p15:clr>
        </p15:guide>
        <p15:guide id="17" pos="6558" userDrawn="1">
          <p15:clr>
            <a:srgbClr val="F26B43"/>
          </p15:clr>
        </p15:guide>
        <p15:guide id="18" pos="7011" userDrawn="1">
          <p15:clr>
            <a:srgbClr val="F26B43"/>
          </p15:clr>
        </p15:guide>
        <p15:guide id="19" pos="7464" userDrawn="1">
          <p15:clr>
            <a:srgbClr val="F26B43"/>
          </p15:clr>
        </p15:guide>
        <p15:guide id="20" orient="horz" userDrawn="1">
          <p15:clr>
            <a:srgbClr val="F26B43"/>
          </p15:clr>
        </p15:guide>
        <p15:guide id="21" orient="horz" pos="4320" userDrawn="1">
          <p15:clr>
            <a:srgbClr val="F26B43"/>
          </p15:clr>
        </p15:guide>
        <p15:guide id="22" orient="horz" pos="216" userDrawn="1">
          <p15:clr>
            <a:srgbClr val="F26B43"/>
          </p15:clr>
        </p15:guide>
        <p15:guide id="23" orient="horz" pos="696" userDrawn="1">
          <p15:clr>
            <a:srgbClr val="F26B43"/>
          </p15:clr>
        </p15:guide>
        <p15:guide id="24" orient="horz" pos="1188" userDrawn="1">
          <p15:clr>
            <a:srgbClr val="F26B43"/>
          </p15:clr>
        </p15:guide>
        <p15:guide id="25" orient="horz" pos="1674" userDrawn="1">
          <p15:clr>
            <a:srgbClr val="F26B43"/>
          </p15:clr>
        </p15:guide>
        <p15:guide id="26" orient="horz" pos="2160" userDrawn="1">
          <p15:clr>
            <a:srgbClr val="F26B43"/>
          </p15:clr>
        </p15:guide>
        <p15:guide id="27" orient="horz" pos="2646" userDrawn="1">
          <p15:clr>
            <a:srgbClr val="F26B43"/>
          </p15:clr>
        </p15:guide>
        <p15:guide id="28" orient="horz" pos="3132" userDrawn="1">
          <p15:clr>
            <a:srgbClr val="F26B43"/>
          </p15:clr>
        </p15:guide>
        <p15:guide id="29" orient="horz" pos="3618" userDrawn="1">
          <p15:clr>
            <a:srgbClr val="F26B43"/>
          </p15:clr>
        </p15:guide>
        <p15:guide id="30" orient="horz" pos="4104"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1.xml"/><Relationship Id="rId4" Type="http://schemas.openxmlformats.org/officeDocument/2006/relationships/image" Target="../media/image50.png"/></Relationships>
</file>

<file path=ppt/slides/_rels/slide1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hyperlink" Target="https://ieeexplore.ieee.org/document/6507355" TargetMode="Externa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ieeexplore.ieee.org/document/9881982" TargetMode="External"/><Relationship Id="rId2" Type="http://schemas.openxmlformats.org/officeDocument/2006/relationships/hyperlink" Target="https://ieeexplore.ieee.org/document/9854116" TargetMode="External"/><Relationship Id="rId1" Type="http://schemas.openxmlformats.org/officeDocument/2006/relationships/slideLayout" Target="../slideLayouts/slideLayout1.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hyperlink" Target="https://ieeexplore.ieee.org/stamp/stamp.jsp?arnumber=9549701" TargetMode="External"/></Relationships>
</file>

<file path=ppt/slides/_rels/slide16.xml.rels><?xml version="1.0" encoding="UTF-8" standalone="yes"?>
<Relationships xmlns="http://schemas.openxmlformats.org/package/2006/relationships"><Relationship Id="rId3" Type="http://schemas.openxmlformats.org/officeDocument/2006/relationships/hyperlink" Target="https://ieeexplore.ieee.org/document/8952594" TargetMode="External"/><Relationship Id="rId2" Type="http://schemas.openxmlformats.org/officeDocument/2006/relationships/hyperlink" Target="https://ieeexplore.ieee.org/document/8442555" TargetMode="External"/><Relationship Id="rId1" Type="http://schemas.openxmlformats.org/officeDocument/2006/relationships/slideLayout" Target="../slideLayouts/slideLayout1.xml"/><Relationship Id="rId5" Type="http://schemas.openxmlformats.org/officeDocument/2006/relationships/image" Target="../media/image55.png"/><Relationship Id="rId4" Type="http://schemas.openxmlformats.org/officeDocument/2006/relationships/image" Target="../media/image54.png"/></Relationships>
</file>

<file path=ppt/slides/_rels/slide17.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hyperlink" Target="https://ieeexplore.ieee.org/stamp/stamp.jsp?arnumber=9549701" TargetMode="External"/><Relationship Id="rId1" Type="http://schemas.openxmlformats.org/officeDocument/2006/relationships/slideLayout" Target="../slideLayouts/slideLayout1.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1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62.png"/><Relationship Id="rId1" Type="http://schemas.openxmlformats.org/officeDocument/2006/relationships/slideLayout" Target="../slideLayouts/slideLayout1.xml"/><Relationship Id="rId4" Type="http://schemas.openxmlformats.org/officeDocument/2006/relationships/image" Target="../media/image63.png"/></Relationships>
</file>

<file path=ppt/slides/_rels/slide1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64.png"/><Relationship Id="rId1" Type="http://schemas.openxmlformats.org/officeDocument/2006/relationships/slideLayout" Target="../slideLayouts/slideLayout1.xml"/><Relationship Id="rId5" Type="http://schemas.openxmlformats.org/officeDocument/2006/relationships/image" Target="../media/image63.png"/><Relationship Id="rId4" Type="http://schemas.openxmlformats.org/officeDocument/2006/relationships/image" Target="../media/image65.png"/></Relationships>
</file>

<file path=ppt/slides/_rels/slide2.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12" Type="http://schemas.openxmlformats.org/officeDocument/2006/relationships/image" Target="../media/image17.png"/><Relationship Id="rId2" Type="http://schemas.openxmlformats.org/officeDocument/2006/relationships/image" Target="../media/image7.png"/><Relationship Id="rId1" Type="http://schemas.openxmlformats.org/officeDocument/2006/relationships/slideLayout" Target="../slideLayouts/slideLayout1.xml"/><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s>
</file>

<file path=ppt/slides/_rels/slide2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66.png"/><Relationship Id="rId1" Type="http://schemas.openxmlformats.org/officeDocument/2006/relationships/slideLayout" Target="../slideLayouts/slideLayout1.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_rels/slide2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70.png"/><Relationship Id="rId1" Type="http://schemas.openxmlformats.org/officeDocument/2006/relationships/slideLayout" Target="../slideLayouts/slideLayout1.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5.png"/></Relationships>
</file>

<file path=ppt/slides/_rels/slide22.xml.rels><?xml version="1.0" encoding="UTF-8" standalone="yes"?>
<Relationships xmlns="http://schemas.openxmlformats.org/package/2006/relationships"><Relationship Id="rId3" Type="http://schemas.openxmlformats.org/officeDocument/2006/relationships/hyperlink" Target="https://www.net.in.tum.de/fileadmin/TUM/NET/NET-2011-07-2/NET-2011-07-2_20.pdf" TargetMode="External"/><Relationship Id="rId2" Type="http://schemas.openxmlformats.org/officeDocument/2006/relationships/hyperlink" Target="https://www.sciencedirect.com/science/article/pii/S0378779620300353?ref=pdf_download&amp;fr=RR-2&amp;rr=85dd2b5b9a990937" TargetMode="External"/><Relationship Id="rId1" Type="http://schemas.openxmlformats.org/officeDocument/2006/relationships/slideLayout" Target="../slideLayouts/slideLayout1.xml"/><Relationship Id="rId4" Type="http://schemas.openxmlformats.org/officeDocument/2006/relationships/hyperlink" Target="https://arxiv.org/pdf/1512.06482" TargetMode="External"/></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19.png"/><Relationship Id="rId7" Type="http://schemas.openxmlformats.org/officeDocument/2006/relationships/image" Target="../media/image8.png"/><Relationship Id="rId2" Type="http://schemas.openxmlformats.org/officeDocument/2006/relationships/image" Target="../media/image18.png"/><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21.png"/><Relationship Id="rId4" Type="http://schemas.openxmlformats.org/officeDocument/2006/relationships/image" Target="../media/image20.png"/></Relationships>
</file>

<file path=ppt/slides/_rels/slide4.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3.png"/><Relationship Id="rId7" Type="http://schemas.openxmlformats.org/officeDocument/2006/relationships/image" Target="../media/image210.png"/><Relationship Id="rId12" Type="http://schemas.openxmlformats.org/officeDocument/2006/relationships/image" Target="../media/image221.png"/><Relationship Id="rId2" Type="http://schemas.openxmlformats.org/officeDocument/2006/relationships/image" Target="../media/image22.png"/><Relationship Id="rId1" Type="http://schemas.openxmlformats.org/officeDocument/2006/relationships/slideLayout" Target="../slideLayouts/slideLayout1.xml"/><Relationship Id="rId6" Type="http://schemas.openxmlformats.org/officeDocument/2006/relationships/image" Target="../media/image200.png"/><Relationship Id="rId11" Type="http://schemas.openxmlformats.org/officeDocument/2006/relationships/image" Target="../media/image28.png"/><Relationship Id="rId5" Type="http://schemas.openxmlformats.org/officeDocument/2006/relationships/image" Target="../media/image190.png"/><Relationship Id="rId10" Type="http://schemas.openxmlformats.org/officeDocument/2006/relationships/image" Target="../media/image27.png"/><Relationship Id="rId4" Type="http://schemas.openxmlformats.org/officeDocument/2006/relationships/image" Target="../media/image24.png"/><Relationship Id="rId9" Type="http://schemas.openxmlformats.org/officeDocument/2006/relationships/image" Target="../media/image26.png"/></Relationships>
</file>

<file path=ppt/slides/_rels/slide5.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30.png"/><Relationship Id="rId7" Type="http://schemas.openxmlformats.org/officeDocument/2006/relationships/image" Target="../media/image23.png"/><Relationship Id="rId2" Type="http://schemas.openxmlformats.org/officeDocument/2006/relationships/image" Target="../media/image29.png"/><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32.png"/><Relationship Id="rId4" Type="http://schemas.openxmlformats.org/officeDocument/2006/relationships/image" Target="../media/image31.png"/></Relationships>
</file>

<file path=ppt/slides/_rels/slide6.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4.png"/><Relationship Id="rId7" Type="http://schemas.openxmlformats.org/officeDocument/2006/relationships/image" Target="../media/image210.png"/><Relationship Id="rId12" Type="http://schemas.openxmlformats.org/officeDocument/2006/relationships/image" Target="../media/image221.png"/><Relationship Id="rId2" Type="http://schemas.openxmlformats.org/officeDocument/2006/relationships/image" Target="../media/image33.png"/><Relationship Id="rId1" Type="http://schemas.openxmlformats.org/officeDocument/2006/relationships/slideLayout" Target="../slideLayouts/slideLayout1.xml"/><Relationship Id="rId6" Type="http://schemas.openxmlformats.org/officeDocument/2006/relationships/image" Target="../media/image200.png"/><Relationship Id="rId11" Type="http://schemas.openxmlformats.org/officeDocument/2006/relationships/image" Target="../media/image39.png"/><Relationship Id="rId5" Type="http://schemas.openxmlformats.org/officeDocument/2006/relationships/image" Target="../media/image190.png"/><Relationship Id="rId10" Type="http://schemas.openxmlformats.org/officeDocument/2006/relationships/image" Target="../media/image38.png"/><Relationship Id="rId4" Type="http://schemas.openxmlformats.org/officeDocument/2006/relationships/image" Target="../media/image35.png"/><Relationship Id="rId9" Type="http://schemas.openxmlformats.org/officeDocument/2006/relationships/image" Target="../media/image37.png"/></Relationships>
</file>

<file path=ppt/slides/_rels/slide7.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41.png"/><Relationship Id="rId7" Type="http://schemas.openxmlformats.org/officeDocument/2006/relationships/image" Target="../media/image34.png"/><Relationship Id="rId2" Type="http://schemas.openxmlformats.org/officeDocument/2006/relationships/image" Target="../media/image40.png"/><Relationship Id="rId1" Type="http://schemas.openxmlformats.org/officeDocument/2006/relationships/slideLayout" Target="../slideLayouts/slideLayout1.xml"/><Relationship Id="rId6" Type="http://schemas.openxmlformats.org/officeDocument/2006/relationships/image" Target="../media/image33.png"/><Relationship Id="rId5" Type="http://schemas.openxmlformats.org/officeDocument/2006/relationships/image" Target="../media/image43.png"/><Relationship Id="rId4" Type="http://schemas.openxmlformats.org/officeDocument/2006/relationships/image" Target="../media/image42.png"/></Relationships>
</file>

<file path=ppt/slides/_rels/slide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47.svg"/><Relationship Id="rId2" Type="http://schemas.openxmlformats.org/officeDocument/2006/relationships/image" Target="../media/image46.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8EB730-B0DA-4A8F-A335-22B9758D3046}"/>
              </a:ext>
            </a:extLst>
          </p:cNvPr>
          <p:cNvSpPr>
            <a:spLocks noGrp="1"/>
          </p:cNvSpPr>
          <p:nvPr>
            <p:ph type="ctrTitle"/>
          </p:nvPr>
        </p:nvSpPr>
        <p:spPr>
          <a:xfrm>
            <a:off x="1205218" y="2425928"/>
            <a:ext cx="9520106" cy="1675397"/>
          </a:xfrm>
          <a:ln w="38100">
            <a:solidFill>
              <a:schemeClr val="bg2">
                <a:lumMod val="75000"/>
              </a:schemeClr>
            </a:solidFill>
          </a:ln>
        </p:spPr>
        <p:txBody>
          <a:bodyPr/>
          <a:lstStyle/>
          <a:p>
            <a:r>
              <a:rPr lang="en-US" sz="4000" dirty="0"/>
              <a:t>Scalable Multi-Period Optimal Power Flow</a:t>
            </a:r>
            <a:br>
              <a:rPr lang="en-US" sz="5400" dirty="0"/>
            </a:br>
            <a:r>
              <a:rPr lang="en-US" sz="3200" dirty="0"/>
              <a:t>for Active Power Distribution Systems</a:t>
            </a:r>
            <a:br>
              <a:rPr lang="en-US" sz="3200" dirty="0"/>
            </a:br>
            <a:r>
              <a:rPr lang="en-US" sz="1600" b="0" i="1" dirty="0"/>
              <a:t>or simply, Scalable MP-OPF in ADS</a:t>
            </a:r>
            <a:endParaRPr lang="en-US" sz="5400" b="0" i="1" dirty="0"/>
          </a:p>
        </p:txBody>
      </p:sp>
      <p:sp>
        <p:nvSpPr>
          <p:cNvPr id="3" name="Subtitle 2">
            <a:extLst>
              <a:ext uri="{FF2B5EF4-FFF2-40B4-BE49-F238E27FC236}">
                <a16:creationId xmlns:a16="http://schemas.microsoft.com/office/drawing/2014/main" id="{2BE68964-B8D8-4EBC-B9D3-CCA6FA2AC332}"/>
              </a:ext>
            </a:extLst>
          </p:cNvPr>
          <p:cNvSpPr>
            <a:spLocks noGrp="1"/>
          </p:cNvSpPr>
          <p:nvPr>
            <p:ph type="subTitle" idx="1"/>
          </p:nvPr>
        </p:nvSpPr>
        <p:spPr>
          <a:xfrm>
            <a:off x="1524000" y="4521121"/>
            <a:ext cx="9144000" cy="1614337"/>
          </a:xfrm>
          <a:ln>
            <a:solidFill>
              <a:schemeClr val="bg2">
                <a:lumMod val="75000"/>
              </a:schemeClr>
            </a:solidFill>
          </a:ln>
        </p:spPr>
        <p:txBody>
          <a:bodyPr>
            <a:normAutofit/>
          </a:bodyPr>
          <a:lstStyle/>
          <a:p>
            <a:pPr algn="ctr"/>
            <a:r>
              <a:rPr lang="en-US" i="1" dirty="0"/>
              <a:t>Aryan Ritwajeet Jha</a:t>
            </a:r>
          </a:p>
          <a:p>
            <a:pPr algn="ctr"/>
            <a:r>
              <a:rPr lang="en-US" sz="1800" i="1" dirty="0"/>
              <a:t>Graduate Research Assistant</a:t>
            </a:r>
          </a:p>
          <a:p>
            <a:pPr algn="ctr"/>
            <a:r>
              <a:rPr lang="en-US" sz="1800" i="1" dirty="0"/>
              <a:t>Washington State University</a:t>
            </a:r>
          </a:p>
        </p:txBody>
      </p:sp>
    </p:spTree>
    <p:extLst>
      <p:ext uri="{BB962C8B-B14F-4D97-AF65-F5344CB8AC3E}">
        <p14:creationId xmlns:p14="http://schemas.microsoft.com/office/powerpoint/2010/main" val="32112844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88263A24-0C1F-4677-B43C-4AE14E276B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5" name="Rectangle 34">
            <a:extLst>
              <a:ext uri="{FF2B5EF4-FFF2-40B4-BE49-F238E27FC236}">
                <a16:creationId xmlns:a16="http://schemas.microsoft.com/office/drawing/2014/main" id="{0ADDB668-2CA4-4D2B-9C34-3487CA330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553" y="304802"/>
            <a:ext cx="11097349" cy="1573149"/>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BFEF044-44CF-046A-052B-F08CBF2D82E5}"/>
              </a:ext>
            </a:extLst>
          </p:cNvPr>
          <p:cNvSpPr>
            <a:spLocks noGrp="1"/>
          </p:cNvSpPr>
          <p:nvPr>
            <p:ph type="title"/>
          </p:nvPr>
        </p:nvSpPr>
        <p:spPr>
          <a:xfrm>
            <a:off x="868680" y="405575"/>
            <a:ext cx="5001768" cy="1371600"/>
          </a:xfrm>
          <a:ln w="38100">
            <a:solidFill>
              <a:srgbClr val="9558B2"/>
            </a:solidFill>
          </a:ln>
        </p:spPr>
        <p:txBody>
          <a:bodyPr vert="horz" lIns="91440" tIns="45720" rIns="91440" bIns="45720" rtlCol="0" anchor="ctr">
            <a:normAutofit/>
          </a:bodyPr>
          <a:lstStyle/>
          <a:p>
            <a:r>
              <a:rPr lang="en-US" sz="3600" dirty="0">
                <a:solidFill>
                  <a:schemeClr val="tx1"/>
                </a:solidFill>
                <a:latin typeface="+mj-lt"/>
              </a:rPr>
              <a:t>DDP for MPOPF for ADS Workflow</a:t>
            </a:r>
          </a:p>
        </p:txBody>
      </p:sp>
      <p:sp>
        <p:nvSpPr>
          <p:cNvPr id="36" name="Rectangle 35">
            <a:extLst>
              <a:ext uri="{FF2B5EF4-FFF2-40B4-BE49-F238E27FC236}">
                <a16:creationId xmlns:a16="http://schemas.microsoft.com/office/drawing/2014/main" id="{2568BC19-F052-4108-93E1-6A3D1DEC07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4784" y="764424"/>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7" name="Rectangle 36">
            <a:extLst>
              <a:ext uri="{FF2B5EF4-FFF2-40B4-BE49-F238E27FC236}">
                <a16:creationId xmlns:a16="http://schemas.microsoft.com/office/drawing/2014/main" id="{D5FD337D-4D6B-4C8B-B6F5-121097E098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86984" y="1071836"/>
            <a:ext cx="1021458" cy="9144"/>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Picture 6">
            <a:extLst>
              <a:ext uri="{FF2B5EF4-FFF2-40B4-BE49-F238E27FC236}">
                <a16:creationId xmlns:a16="http://schemas.microsoft.com/office/drawing/2014/main" id="{9CBA48D7-508A-BB14-A813-B5F4B1DA0C48}"/>
              </a:ext>
            </a:extLst>
          </p:cNvPr>
          <p:cNvPicPr>
            <a:picLocks noChangeAspect="1"/>
          </p:cNvPicPr>
          <p:nvPr/>
        </p:nvPicPr>
        <p:blipFill>
          <a:blip r:embed="rId2"/>
          <a:stretch>
            <a:fillRect/>
          </a:stretch>
        </p:blipFill>
        <p:spPr>
          <a:xfrm>
            <a:off x="6465273" y="2141427"/>
            <a:ext cx="4622241" cy="4206240"/>
          </a:xfrm>
          <a:prstGeom prst="rect">
            <a:avLst/>
          </a:prstGeom>
          <a:ln w="38100">
            <a:solidFill>
              <a:srgbClr val="9558B2"/>
            </a:solidFill>
          </a:ln>
        </p:spPr>
      </p:pic>
      <p:pic>
        <p:nvPicPr>
          <p:cNvPr id="5" name="Picture 4">
            <a:extLst>
              <a:ext uri="{FF2B5EF4-FFF2-40B4-BE49-F238E27FC236}">
                <a16:creationId xmlns:a16="http://schemas.microsoft.com/office/drawing/2014/main" id="{A6DF877E-3C98-D4F3-E78E-973191392FF8}"/>
              </a:ext>
            </a:extLst>
          </p:cNvPr>
          <p:cNvPicPr>
            <a:picLocks noChangeAspect="1"/>
          </p:cNvPicPr>
          <p:nvPr/>
        </p:nvPicPr>
        <p:blipFill>
          <a:blip r:embed="rId3"/>
          <a:stretch>
            <a:fillRect/>
          </a:stretch>
        </p:blipFill>
        <p:spPr>
          <a:xfrm>
            <a:off x="902310" y="2141427"/>
            <a:ext cx="4660653" cy="4206240"/>
          </a:xfrm>
          <a:prstGeom prst="rect">
            <a:avLst/>
          </a:prstGeom>
          <a:ln w="38100">
            <a:solidFill>
              <a:srgbClr val="9558B2"/>
            </a:solidFill>
          </a:ln>
        </p:spPr>
      </p:pic>
      <p:pic>
        <p:nvPicPr>
          <p:cNvPr id="8" name="Picture 7">
            <a:extLst>
              <a:ext uri="{FF2B5EF4-FFF2-40B4-BE49-F238E27FC236}">
                <a16:creationId xmlns:a16="http://schemas.microsoft.com/office/drawing/2014/main" id="{A9BD8A7C-5B13-572E-BA5A-0975B20B4AB4}"/>
              </a:ext>
            </a:extLst>
          </p:cNvPr>
          <p:cNvPicPr>
            <a:picLocks noChangeAspect="1"/>
          </p:cNvPicPr>
          <p:nvPr/>
        </p:nvPicPr>
        <p:blipFill>
          <a:blip r:embed="rId4"/>
          <a:stretch>
            <a:fillRect/>
          </a:stretch>
        </p:blipFill>
        <p:spPr>
          <a:xfrm>
            <a:off x="6474366" y="392058"/>
            <a:ext cx="4802454" cy="1368699"/>
          </a:xfrm>
          <a:prstGeom prst="rect">
            <a:avLst/>
          </a:prstGeom>
          <a:ln w="12700">
            <a:solidFill>
              <a:srgbClr val="9558B2"/>
            </a:solidFill>
          </a:ln>
        </p:spPr>
      </p:pic>
    </p:spTree>
    <p:extLst>
      <p:ext uri="{BB962C8B-B14F-4D97-AF65-F5344CB8AC3E}">
        <p14:creationId xmlns:p14="http://schemas.microsoft.com/office/powerpoint/2010/main" val="29424418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BFEF044-44CF-046A-052B-F08CBF2D82E5}"/>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latin typeface="+mj-lt"/>
                <a:ea typeface="+mj-ea"/>
                <a:cs typeface="+mj-cs"/>
              </a:rPr>
              <a:t>DDP for MPOPF for ADS Workflow</a:t>
            </a:r>
          </a:p>
        </p:txBody>
      </p:sp>
      <p:pic>
        <p:nvPicPr>
          <p:cNvPr id="4" name="Picture 3">
            <a:extLst>
              <a:ext uri="{FF2B5EF4-FFF2-40B4-BE49-F238E27FC236}">
                <a16:creationId xmlns:a16="http://schemas.microsoft.com/office/drawing/2014/main" id="{6DEB6C24-96DB-0D8E-4A53-00645C8E7B9F}"/>
              </a:ext>
            </a:extLst>
          </p:cNvPr>
          <p:cNvPicPr>
            <a:picLocks noChangeAspect="1"/>
          </p:cNvPicPr>
          <p:nvPr/>
        </p:nvPicPr>
        <p:blipFill>
          <a:blip r:embed="rId2"/>
          <a:stretch>
            <a:fillRect/>
          </a:stretch>
        </p:blipFill>
        <p:spPr>
          <a:xfrm>
            <a:off x="643467" y="2318354"/>
            <a:ext cx="10905066" cy="3107944"/>
          </a:xfrm>
          <a:prstGeom prst="rect">
            <a:avLst/>
          </a:prstGeom>
        </p:spPr>
      </p:pic>
    </p:spTree>
    <p:extLst>
      <p:ext uri="{BB962C8B-B14F-4D97-AF65-F5344CB8AC3E}">
        <p14:creationId xmlns:p14="http://schemas.microsoft.com/office/powerpoint/2010/main" val="42653908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A6AE32-DF71-354F-1E09-26A4135D291D}"/>
              </a:ext>
            </a:extLst>
          </p:cNvPr>
          <p:cNvSpPr>
            <a:spLocks noGrp="1"/>
          </p:cNvSpPr>
          <p:nvPr>
            <p:ph type="title"/>
          </p:nvPr>
        </p:nvSpPr>
        <p:spPr/>
        <p:txBody>
          <a:bodyPr/>
          <a:lstStyle/>
          <a:p>
            <a:r>
              <a:rPr lang="en-US" dirty="0">
                <a:latin typeface="Corbel"/>
              </a:rPr>
              <a:t>Steps towards understanding Temporal Decomposition </a:t>
            </a:r>
            <a:r>
              <a:rPr lang="en-US" b="0" dirty="0">
                <a:latin typeface="Corbel"/>
              </a:rPr>
              <a:t>– Which Papers to Read?</a:t>
            </a:r>
            <a:r>
              <a:rPr lang="en-US" dirty="0">
                <a:latin typeface="Corbel"/>
              </a:rPr>
              <a:t>  </a:t>
            </a:r>
            <a:endParaRPr lang="en-US" dirty="0"/>
          </a:p>
        </p:txBody>
      </p:sp>
      <p:sp>
        <p:nvSpPr>
          <p:cNvPr id="3" name="Content Placeholder 2">
            <a:extLst>
              <a:ext uri="{FF2B5EF4-FFF2-40B4-BE49-F238E27FC236}">
                <a16:creationId xmlns:a16="http://schemas.microsoft.com/office/drawing/2014/main" id="{4BBF8E78-CA66-247A-AB47-8F56AD116915}"/>
              </a:ext>
            </a:extLst>
          </p:cNvPr>
          <p:cNvSpPr>
            <a:spLocks noGrp="1"/>
          </p:cNvSpPr>
          <p:nvPr>
            <p:ph idx="1"/>
          </p:nvPr>
        </p:nvSpPr>
        <p:spPr>
          <a:xfrm>
            <a:off x="1063487" y="2106676"/>
            <a:ext cx="10063163" cy="4286531"/>
          </a:xfrm>
        </p:spPr>
        <p:txBody>
          <a:bodyPr/>
          <a:lstStyle/>
          <a:p>
            <a:r>
              <a:rPr lang="en-US" dirty="0"/>
              <a:t>Find work where it has actually been used.</a:t>
            </a:r>
          </a:p>
          <a:p>
            <a:pPr lvl="1">
              <a:buFont typeface="Courier New" panose="020B0604020202020204" pitchFamily="34" charset="0"/>
              <a:buChar char="o"/>
            </a:pPr>
            <a:r>
              <a:rPr lang="en-US" dirty="0"/>
              <a:t>Beginning with only those which solve for the MPOPF problem.</a:t>
            </a:r>
          </a:p>
          <a:p>
            <a:pPr lvl="2">
              <a:buFont typeface="Courier New" panose="020B0604020202020204" pitchFamily="34" charset="0"/>
              <a:buChar char="o"/>
            </a:pPr>
            <a:r>
              <a:rPr lang="en-US" dirty="0"/>
              <a:t>Right now, Transmission systems are OK too (they have to deal with ramping up/down constraints for generators)</a:t>
            </a:r>
          </a:p>
          <a:p>
            <a:pPr lvl="2">
              <a:buFont typeface="Courier New" panose="020B0604020202020204" pitchFamily="34" charset="0"/>
              <a:buChar char="o"/>
            </a:pPr>
            <a:r>
              <a:rPr lang="en-US" dirty="0"/>
              <a:t>But may look into other domains as well afterwards</a:t>
            </a:r>
          </a:p>
          <a:p>
            <a:pPr lvl="1">
              <a:buFont typeface="Courier New" panose="020B0604020202020204" pitchFamily="34" charset="0"/>
              <a:buChar char="o"/>
            </a:pPr>
            <a:r>
              <a:rPr lang="en-US" sz="2000" dirty="0"/>
              <a:t>Ascertaining which approach to follow, based on certain desirable features the </a:t>
            </a:r>
            <a:r>
              <a:rPr lang="en-US" sz="2000" i="1" dirty="0">
                <a:solidFill>
                  <a:srgbClr val="C2A1D3"/>
                </a:solidFill>
              </a:rPr>
              <a:t>future algorithm </a:t>
            </a:r>
            <a:r>
              <a:rPr lang="en-US" sz="2000" dirty="0"/>
              <a:t>should have.</a:t>
            </a:r>
            <a:endParaRPr lang="en-US" sz="1800" dirty="0"/>
          </a:p>
        </p:txBody>
      </p:sp>
    </p:spTree>
    <p:extLst>
      <p:ext uri="{BB962C8B-B14F-4D97-AF65-F5344CB8AC3E}">
        <p14:creationId xmlns:p14="http://schemas.microsoft.com/office/powerpoint/2010/main" val="19437872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A6AE32-DF71-354F-1E09-26A4135D291D}"/>
              </a:ext>
            </a:extLst>
          </p:cNvPr>
          <p:cNvSpPr>
            <a:spLocks noGrp="1"/>
          </p:cNvSpPr>
          <p:nvPr>
            <p:ph type="title"/>
          </p:nvPr>
        </p:nvSpPr>
        <p:spPr>
          <a:xfrm>
            <a:off x="1064418" y="342494"/>
            <a:ext cx="10063163" cy="1272756"/>
          </a:xfrm>
        </p:spPr>
        <p:txBody>
          <a:bodyPr/>
          <a:lstStyle/>
          <a:p>
            <a:r>
              <a:rPr lang="en-US" sz="3600" dirty="0">
                <a:latin typeface="Corbel"/>
              </a:rPr>
              <a:t>Steps towards understanding Temporal Decomposition – </a:t>
            </a:r>
            <a:r>
              <a:rPr lang="en-US" sz="3600" b="0" dirty="0">
                <a:latin typeface="Corbel"/>
              </a:rPr>
              <a:t>Intended Algorithmic Solution</a:t>
            </a:r>
            <a:endParaRPr lang="en-US"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4BBF8E78-CA66-247A-AB47-8F56AD116915}"/>
                  </a:ext>
                </a:extLst>
              </p:cNvPr>
              <p:cNvSpPr>
                <a:spLocks noGrp="1"/>
              </p:cNvSpPr>
              <p:nvPr>
                <p:ph idx="1"/>
              </p:nvPr>
            </p:nvSpPr>
            <p:spPr>
              <a:xfrm>
                <a:off x="1063487" y="2106676"/>
                <a:ext cx="10063163" cy="4286531"/>
              </a:xfrm>
            </p:spPr>
            <p:txBody>
              <a:bodyPr/>
              <a:lstStyle/>
              <a:p>
                <a:pPr lvl="1">
                  <a:buFont typeface="Courier New" panose="020B0604020202020204" pitchFamily="34" charset="0"/>
                  <a:buChar char="o"/>
                </a:pPr>
                <a:r>
                  <a:rPr lang="en-US" sz="2000" dirty="0"/>
                  <a:t>Desirable features the </a:t>
                </a:r>
                <a:r>
                  <a:rPr lang="en-US" sz="2000" i="1" dirty="0">
                    <a:solidFill>
                      <a:srgbClr val="C2A1D3"/>
                    </a:solidFill>
                  </a:rPr>
                  <a:t>future algorithm </a:t>
                </a:r>
                <a:r>
                  <a:rPr lang="en-US" sz="2000" dirty="0">
                    <a:solidFill>
                      <a:srgbClr val="C2A1D3"/>
                    </a:solidFill>
                  </a:rPr>
                  <a:t> </a:t>
                </a:r>
                <a:r>
                  <a:rPr lang="en-US" sz="2000" dirty="0"/>
                  <a:t>should have:</a:t>
                </a:r>
              </a:p>
              <a:p>
                <a:pPr marL="708660" lvl="2" indent="-342900">
                  <a:buFont typeface="+mj-lt"/>
                  <a:buAutoNum type="arabicPeriod"/>
                </a:pPr>
                <a:r>
                  <a:rPr lang="en-US" sz="1800" dirty="0"/>
                  <a:t>Should be </a:t>
                </a:r>
                <a:r>
                  <a:rPr lang="en-US" sz="1800" b="1" dirty="0"/>
                  <a:t>scalable</a:t>
                </a:r>
                <a:r>
                  <a:rPr lang="en-US" sz="1800" dirty="0"/>
                  <a:t> </a:t>
                </a:r>
                <a:r>
                  <a:rPr lang="en-US" sz="1800" b="1" dirty="0"/>
                  <a:t>with</a:t>
                </a:r>
                <a:r>
                  <a:rPr lang="en-US" sz="1800" dirty="0"/>
                  <a:t> respect to </a:t>
                </a:r>
                <a:r>
                  <a:rPr lang="en-US" sz="1800" b="1" dirty="0"/>
                  <a:t>Time</a:t>
                </a:r>
                <a:r>
                  <a:rPr lang="en-US" sz="1800" dirty="0"/>
                  <a:t> (horizon duration)</a:t>
                </a:r>
              </a:p>
              <a:p>
                <a:pPr lvl="3"/>
                <a:r>
                  <a:rPr lang="en-US" sz="1800" dirty="0"/>
                  <a:t>At least, something like </a:t>
                </a:r>
                <a14:m>
                  <m:oMath xmlns:m="http://schemas.openxmlformats.org/officeDocument/2006/math">
                    <m:r>
                      <a:rPr lang="en-US" sz="1800" b="0" i="1" smtClean="0">
                        <a:latin typeface="Cambria Math" panose="02040503050406030204" pitchFamily="18" charset="0"/>
                      </a:rPr>
                      <m:t>96</m:t>
                    </m:r>
                  </m:oMath>
                </a14:m>
                <a:r>
                  <a:rPr lang="en-US" sz="1800" dirty="0"/>
                  <a:t> time-steps should be solvable in one go</a:t>
                </a:r>
              </a:p>
              <a:p>
                <a:pPr marL="708660" lvl="2" indent="-342900">
                  <a:buFont typeface="+mj-lt"/>
                  <a:buAutoNum type="arabicPeriod"/>
                </a:pPr>
                <a:r>
                  <a:rPr lang="en-US" sz="1800" dirty="0"/>
                  <a:t>Should ideally </a:t>
                </a:r>
                <a:r>
                  <a:rPr lang="en-US" sz="1800" b="1" dirty="0"/>
                  <a:t>solve</a:t>
                </a:r>
                <a:r>
                  <a:rPr lang="en-US" sz="1800" dirty="0"/>
                  <a:t> for </a:t>
                </a:r>
                <a:r>
                  <a:rPr lang="en-US" sz="1800" b="1" dirty="0"/>
                  <a:t>the</a:t>
                </a:r>
                <a:r>
                  <a:rPr lang="en-US" sz="1800" dirty="0"/>
                  <a:t> ‘true’ </a:t>
                </a:r>
                <a:r>
                  <a:rPr lang="en-US" sz="1800" b="1" dirty="0"/>
                  <a:t>nonlinear problem</a:t>
                </a:r>
                <a:r>
                  <a:rPr lang="en-US" sz="1800" dirty="0"/>
                  <a:t>, with as few approximations as possible</a:t>
                </a:r>
              </a:p>
              <a:p>
                <a:pPr marL="708660" lvl="2" indent="-342900">
                  <a:buFont typeface="+mj-lt"/>
                  <a:buAutoNum type="arabicPeriod"/>
                </a:pPr>
                <a:r>
                  <a:rPr lang="en-US" sz="1800" b="1" dirty="0"/>
                  <a:t>Relaxations</a:t>
                </a:r>
                <a:r>
                  <a:rPr lang="en-US" sz="1800" dirty="0"/>
                  <a:t> however </a:t>
                </a:r>
                <a:r>
                  <a:rPr lang="en-US" sz="1800" b="1" dirty="0"/>
                  <a:t>are fine</a:t>
                </a:r>
                <a:r>
                  <a:rPr lang="en-US" sz="1800" dirty="0"/>
                  <a:t>, and if they’re used, their solutions will obviously be checked for any infeasibility.</a:t>
                </a:r>
              </a:p>
              <a:p>
                <a:pPr marL="708660" lvl="2" indent="-342900">
                  <a:buFont typeface="+mj-lt"/>
                  <a:buAutoNum type="arabicPeriod"/>
                </a:pPr>
                <a:r>
                  <a:rPr lang="en-US" sz="1800" dirty="0"/>
                  <a:t>Changing</a:t>
                </a:r>
                <a:r>
                  <a:rPr lang="en-US" sz="1800" b="1" dirty="0"/>
                  <a:t> optimization formulation </a:t>
                </a:r>
                <a:r>
                  <a:rPr lang="en-US" sz="1800" dirty="0"/>
                  <a:t>is undesirable for me. Something </a:t>
                </a:r>
                <a:r>
                  <a:rPr lang="en-US" sz="1800" b="1" dirty="0"/>
                  <a:t>close to</a:t>
                </a:r>
                <a:r>
                  <a:rPr lang="en-US" sz="1800" dirty="0"/>
                  <a:t>, if not exactly the same as </a:t>
                </a:r>
                <a:r>
                  <a:rPr lang="en-US" sz="1800" b="1" dirty="0"/>
                  <a:t>the ‘standard’ nonlinear Branch Flow Model </a:t>
                </a:r>
                <a:r>
                  <a:rPr lang="en-US" sz="1800" dirty="0"/>
                  <a:t>[</a:t>
                </a:r>
                <a:r>
                  <a:rPr lang="en-US" sz="1800" dirty="0">
                    <a:hlinkClick r:id="rId2"/>
                  </a:rPr>
                  <a:t>farivar2013</a:t>
                </a:r>
                <a:r>
                  <a:rPr lang="en-US" sz="1800" dirty="0"/>
                  <a:t>]</a:t>
                </a:r>
                <a:r>
                  <a:rPr lang="en-US" sz="1800" b="1" dirty="0"/>
                  <a:t> </a:t>
                </a:r>
                <a:r>
                  <a:rPr lang="en-US" sz="1800" dirty="0"/>
                  <a:t>is what I want. </a:t>
                </a:r>
              </a:p>
              <a:p>
                <a:pPr lvl="3"/>
                <a:r>
                  <a:rPr lang="en-US" sz="1800" dirty="0"/>
                  <a:t>So, I’m looking to solve the problem using Branch Flow Variables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𝑃</m:t>
                        </m:r>
                      </m:e>
                      <m:sub>
                        <m:r>
                          <a:rPr lang="en-US" sz="1800" b="0" i="1" smtClean="0">
                            <a:latin typeface="Cambria Math" panose="02040503050406030204" pitchFamily="18" charset="0"/>
                          </a:rPr>
                          <m:t>𝑖𝑗</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𝑄</m:t>
                        </m:r>
                      </m:e>
                      <m:sub>
                        <m:r>
                          <a:rPr lang="en-US" sz="1800" b="0" i="1" smtClean="0">
                            <a:latin typeface="Cambria Math" panose="02040503050406030204" pitchFamily="18" charset="0"/>
                          </a:rPr>
                          <m:t>𝑖𝑗</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𝑣</m:t>
                        </m:r>
                      </m:e>
                      <m:sub>
                        <m:r>
                          <a:rPr lang="en-US" sz="1800" b="0" i="1" smtClean="0">
                            <a:latin typeface="Cambria Math" panose="02040503050406030204" pitchFamily="18" charset="0"/>
                          </a:rPr>
                          <m:t>𝑗</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𝑙</m:t>
                        </m:r>
                      </m:e>
                      <m:sub>
                        <m:r>
                          <a:rPr lang="en-US" sz="1800" b="0" i="1" smtClean="0">
                            <a:latin typeface="Cambria Math" panose="02040503050406030204" pitchFamily="18" charset="0"/>
                          </a:rPr>
                          <m:t>𝑖𝑗</m:t>
                        </m:r>
                      </m:sub>
                    </m:sSub>
                  </m:oMath>
                </a14:m>
                <a:r>
                  <a:rPr lang="en-US" sz="1800" dirty="0"/>
                  <a:t> only. </a:t>
                </a:r>
              </a:p>
              <a:p>
                <a:pPr lvl="3"/>
                <a:r>
                  <a:rPr lang="en-US" sz="1800" i="1" dirty="0"/>
                  <a:t>Many</a:t>
                </a:r>
                <a:r>
                  <a:rPr lang="en-US" sz="1800" dirty="0"/>
                  <a:t> papers, bring out their own new set of variables, approximations, customized algorithms to deal with them, in order to solve for the MPOPF problem. This is NOT what I’m looking to do.</a:t>
                </a:r>
                <a:endParaRPr lang="en-US" sz="1800" i="1" dirty="0"/>
              </a:p>
            </p:txBody>
          </p:sp>
        </mc:Choice>
        <mc:Fallback>
          <p:sp>
            <p:nvSpPr>
              <p:cNvPr id="3" name="Content Placeholder 2">
                <a:extLst>
                  <a:ext uri="{FF2B5EF4-FFF2-40B4-BE49-F238E27FC236}">
                    <a16:creationId xmlns:a16="http://schemas.microsoft.com/office/drawing/2014/main" id="{4BBF8E78-CA66-247A-AB47-8F56AD116915}"/>
                  </a:ext>
                </a:extLst>
              </p:cNvPr>
              <p:cNvSpPr>
                <a:spLocks noGrp="1" noRot="1" noChangeAspect="1" noMove="1" noResize="1" noEditPoints="1" noAdjustHandles="1" noChangeArrowheads="1" noChangeShapeType="1" noTextEdit="1"/>
              </p:cNvSpPr>
              <p:nvPr>
                <p:ph idx="1"/>
              </p:nvPr>
            </p:nvSpPr>
            <p:spPr>
              <a:xfrm>
                <a:off x="1063487" y="2106676"/>
                <a:ext cx="10063163" cy="4286531"/>
              </a:xfrm>
              <a:blipFill>
                <a:blip r:embed="rId3"/>
                <a:stretch>
                  <a:fillRect t="-2560" r="-606"/>
                </a:stretch>
              </a:blipFill>
            </p:spPr>
            <p:txBody>
              <a:bodyPr/>
              <a:lstStyle/>
              <a:p>
                <a:r>
                  <a:rPr lang="en-US">
                    <a:noFill/>
                  </a:rPr>
                  <a:t> </a:t>
                </a:r>
              </a:p>
            </p:txBody>
          </p:sp>
        </mc:Fallback>
      </mc:AlternateContent>
    </p:spTree>
    <p:extLst>
      <p:ext uri="{BB962C8B-B14F-4D97-AF65-F5344CB8AC3E}">
        <p14:creationId xmlns:p14="http://schemas.microsoft.com/office/powerpoint/2010/main" val="1203322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 name="Title 1">
            <a:extLst>
              <a:ext uri="{FF2B5EF4-FFF2-40B4-BE49-F238E27FC236}">
                <a16:creationId xmlns:a16="http://schemas.microsoft.com/office/drawing/2014/main" id="{8CA6AE32-DF71-354F-1E09-26A4135D291D}"/>
              </a:ext>
            </a:extLst>
          </p:cNvPr>
          <p:cNvSpPr>
            <a:spLocks noGrp="1"/>
          </p:cNvSpPr>
          <p:nvPr>
            <p:ph type="title"/>
          </p:nvPr>
        </p:nvSpPr>
        <p:spPr>
          <a:xfrm>
            <a:off x="838200" y="448721"/>
            <a:ext cx="8943363" cy="1225650"/>
          </a:xfrm>
        </p:spPr>
        <p:txBody>
          <a:bodyPr vert="horz" lIns="91440" tIns="45720" rIns="91440" bIns="45720" rtlCol="0" anchor="b">
            <a:normAutofit/>
          </a:bodyPr>
          <a:lstStyle/>
          <a:p>
            <a:r>
              <a:rPr lang="en-US" sz="2700" dirty="0">
                <a:latin typeface="+mj-lt"/>
              </a:rPr>
              <a:t>Do others ‘scalably’ solve MPOPF? </a:t>
            </a:r>
            <a:r>
              <a:rPr lang="en-US" sz="2700" b="0" dirty="0">
                <a:latin typeface="+mj-lt"/>
              </a:rPr>
              <a:t>– Some of them, Yes.</a:t>
            </a:r>
          </a:p>
        </p:txBody>
      </p:sp>
      <p:cxnSp>
        <p:nvCxnSpPr>
          <p:cNvPr id="12" name="Straight Connector 11">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1873" y="1749756"/>
            <a:ext cx="471830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4BBF8E78-CA66-247A-AB47-8F56AD116915}"/>
              </a:ext>
            </a:extLst>
          </p:cNvPr>
          <p:cNvSpPr>
            <a:spLocks noGrp="1"/>
          </p:cNvSpPr>
          <p:nvPr>
            <p:ph idx="1"/>
          </p:nvPr>
        </p:nvSpPr>
        <p:spPr>
          <a:xfrm>
            <a:off x="897769" y="1909192"/>
            <a:ext cx="9705915" cy="3647710"/>
          </a:xfrm>
        </p:spPr>
        <p:txBody>
          <a:bodyPr vert="horz" lIns="91440" tIns="45720" rIns="91440" bIns="45720" rtlCol="0">
            <a:normAutofit/>
          </a:bodyPr>
          <a:lstStyle/>
          <a:p>
            <a:pPr lvl="1" indent="-228600"/>
            <a:r>
              <a:rPr lang="en-US" sz="2400" dirty="0"/>
              <a:t>These days, many papers pose a solution to the MPOPF problem.</a:t>
            </a:r>
          </a:p>
          <a:p>
            <a:pPr lvl="2" indent="-228600"/>
            <a:r>
              <a:rPr lang="en-US" sz="2400" dirty="0"/>
              <a:t>Many papers don't actually solve the problem in a scalable manner: the test-cases are reasonable (moderate sized, moderate penetration, day-ahead or large sized, low penetration, some hours only), but even they acknowledge that this formulation is not scalable, unless ...</a:t>
            </a:r>
          </a:p>
          <a:p>
            <a:pPr lvl="2" indent="-228600"/>
            <a:r>
              <a:rPr lang="en-US" sz="2400" dirty="0"/>
              <a:t>… Approximations are made</a:t>
            </a:r>
          </a:p>
        </p:txBody>
      </p:sp>
      <p:cxnSp>
        <p:nvCxnSpPr>
          <p:cNvPr id="14" name="Straight Connector 13">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4027" y="5707672"/>
            <a:ext cx="47139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10589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 name="Title 1">
            <a:extLst>
              <a:ext uri="{FF2B5EF4-FFF2-40B4-BE49-F238E27FC236}">
                <a16:creationId xmlns:a16="http://schemas.microsoft.com/office/drawing/2014/main" id="{8CA6AE32-DF71-354F-1E09-26A4135D291D}"/>
              </a:ext>
            </a:extLst>
          </p:cNvPr>
          <p:cNvSpPr>
            <a:spLocks noGrp="1"/>
          </p:cNvSpPr>
          <p:nvPr>
            <p:ph type="title"/>
          </p:nvPr>
        </p:nvSpPr>
        <p:spPr>
          <a:xfrm>
            <a:off x="838200" y="448721"/>
            <a:ext cx="4707671" cy="1225650"/>
          </a:xfrm>
        </p:spPr>
        <p:txBody>
          <a:bodyPr vert="horz" lIns="91440" tIns="45720" rIns="91440" bIns="45720" rtlCol="0" anchor="b">
            <a:normAutofit/>
          </a:bodyPr>
          <a:lstStyle/>
          <a:p>
            <a:r>
              <a:rPr lang="en-US" sz="2700" dirty="0">
                <a:latin typeface="+mj-lt"/>
              </a:rPr>
              <a:t>How do others ‘scalably’ solve it? </a:t>
            </a:r>
            <a:r>
              <a:rPr lang="en-US" sz="2700" b="0" dirty="0">
                <a:latin typeface="+mj-lt"/>
              </a:rPr>
              <a:t>– </a:t>
            </a:r>
            <a:r>
              <a:rPr lang="en-US" sz="2700" b="0" dirty="0">
                <a:highlight>
                  <a:srgbClr val="800000"/>
                </a:highlight>
                <a:latin typeface="+mj-lt"/>
              </a:rPr>
              <a:t>Linearized Solution, Iteratively Improved</a:t>
            </a:r>
          </a:p>
        </p:txBody>
      </p:sp>
      <p:cxnSp>
        <p:nvCxnSpPr>
          <p:cNvPr id="12" name="Straight Connector 11">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1873" y="1749756"/>
            <a:ext cx="471830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4BBF8E78-CA66-247A-AB47-8F56AD116915}"/>
              </a:ext>
            </a:extLst>
          </p:cNvPr>
          <p:cNvSpPr>
            <a:spLocks noGrp="1"/>
          </p:cNvSpPr>
          <p:nvPr>
            <p:ph idx="1"/>
          </p:nvPr>
        </p:nvSpPr>
        <p:spPr>
          <a:xfrm>
            <a:off x="897769" y="1909192"/>
            <a:ext cx="4586513" cy="3647710"/>
          </a:xfrm>
        </p:spPr>
        <p:txBody>
          <a:bodyPr vert="horz" lIns="91440" tIns="45720" rIns="91440" bIns="45720" rtlCol="0">
            <a:normAutofit/>
          </a:bodyPr>
          <a:lstStyle/>
          <a:p>
            <a:pPr marL="320040" lvl="2" indent="0">
              <a:buNone/>
            </a:pPr>
            <a:r>
              <a:rPr lang="en-US" dirty="0"/>
              <a:t>Specifically,</a:t>
            </a:r>
          </a:p>
          <a:p>
            <a:pPr lvl="2" indent="-228600"/>
            <a:r>
              <a:rPr lang="en-US" dirty="0"/>
              <a:t>… Approximations are made at the most </a:t>
            </a:r>
            <a:r>
              <a:rPr lang="en-US" i="1" dirty="0"/>
              <a:t>modular form of OPF formulation [</a:t>
            </a:r>
            <a:r>
              <a:rPr lang="en-US" i="1" dirty="0">
                <a:hlinkClick r:id="rId2"/>
              </a:rPr>
              <a:t>usman2022</a:t>
            </a:r>
            <a:r>
              <a:rPr lang="en-US" i="1" dirty="0"/>
              <a:t>, </a:t>
            </a:r>
            <a:r>
              <a:rPr lang="en-US" i="1" dirty="0">
                <a:hlinkClick r:id="rId3"/>
              </a:rPr>
              <a:t>usman2023</a:t>
            </a:r>
            <a:r>
              <a:rPr lang="en-US" i="1" dirty="0"/>
              <a:t>] </a:t>
            </a:r>
            <a:r>
              <a:rPr lang="en-US" dirty="0"/>
              <a:t>which itself could be within a loop, where some meta-parameters are adjusted based on successive iterative updates.</a:t>
            </a:r>
          </a:p>
          <a:p>
            <a:pPr lvl="3" indent="-228600"/>
            <a:r>
              <a:rPr lang="en-US" dirty="0"/>
              <a:t>Some papers model these successive iterative updates on a homotopy based paradigm [</a:t>
            </a:r>
            <a:r>
              <a:rPr lang="en-US" dirty="0">
                <a:hlinkClick r:id="rId4"/>
              </a:rPr>
              <a:t>agarwal2022</a:t>
            </a:r>
            <a:r>
              <a:rPr lang="en-US" dirty="0"/>
              <a:t>]</a:t>
            </a:r>
          </a:p>
        </p:txBody>
      </p:sp>
      <p:cxnSp>
        <p:nvCxnSpPr>
          <p:cNvPr id="14" name="Straight Connector 13">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4027" y="5707672"/>
            <a:ext cx="47139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18603AEE-9914-2A9E-4483-69C14CEFF550}"/>
              </a:ext>
            </a:extLst>
          </p:cNvPr>
          <p:cNvPicPr>
            <a:picLocks noChangeAspect="1"/>
          </p:cNvPicPr>
          <p:nvPr/>
        </p:nvPicPr>
        <p:blipFill rotWithShape="1">
          <a:blip r:embed="rId5"/>
          <a:srcRect r="2792"/>
          <a:stretch/>
        </p:blipFill>
        <p:spPr>
          <a:xfrm>
            <a:off x="9057413" y="181088"/>
            <a:ext cx="2591698" cy="3136626"/>
          </a:xfrm>
          <a:prstGeom prst="rect">
            <a:avLst/>
          </a:prstGeom>
        </p:spPr>
      </p:pic>
      <p:sp>
        <p:nvSpPr>
          <p:cNvPr id="6" name="Rectangle 5">
            <a:extLst>
              <a:ext uri="{FF2B5EF4-FFF2-40B4-BE49-F238E27FC236}">
                <a16:creationId xmlns:a16="http://schemas.microsoft.com/office/drawing/2014/main" id="{EC1EE43E-4ED9-885D-00BB-598F72B095B6}"/>
              </a:ext>
            </a:extLst>
          </p:cNvPr>
          <p:cNvSpPr/>
          <p:nvPr/>
        </p:nvSpPr>
        <p:spPr>
          <a:xfrm>
            <a:off x="9883218" y="1058725"/>
            <a:ext cx="803294" cy="285562"/>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09C8B7D6-8B88-7578-0872-3C8321798FB3}"/>
              </a:ext>
            </a:extLst>
          </p:cNvPr>
          <p:cNvCxnSpPr>
            <a:cxnSpLocks/>
            <a:endCxn id="6" idx="1"/>
          </p:cNvCxnSpPr>
          <p:nvPr/>
        </p:nvCxnSpPr>
        <p:spPr>
          <a:xfrm flipV="1">
            <a:off x="4155681" y="1201506"/>
            <a:ext cx="5727537" cy="1386807"/>
          </a:xfrm>
          <a:prstGeom prst="straightConnector1">
            <a:avLst/>
          </a:prstGeom>
          <a:ln w="19050" cap="flat" cmpd="sng" algn="ctr">
            <a:solidFill>
              <a:srgbClr val="CA1237">
                <a:alpha val="47843"/>
              </a:srgb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7" name="Picture 6">
            <a:extLst>
              <a:ext uri="{FF2B5EF4-FFF2-40B4-BE49-F238E27FC236}">
                <a16:creationId xmlns:a16="http://schemas.microsoft.com/office/drawing/2014/main" id="{7B3993E6-FF5B-4079-0BEB-5DB2A6E7AA3F}"/>
              </a:ext>
            </a:extLst>
          </p:cNvPr>
          <p:cNvPicPr>
            <a:picLocks noChangeAspect="1"/>
          </p:cNvPicPr>
          <p:nvPr/>
        </p:nvPicPr>
        <p:blipFill>
          <a:blip r:embed="rId6"/>
          <a:stretch>
            <a:fillRect/>
          </a:stretch>
        </p:blipFill>
        <p:spPr>
          <a:xfrm>
            <a:off x="9074996" y="3874549"/>
            <a:ext cx="2622036" cy="2475428"/>
          </a:xfrm>
          <a:prstGeom prst="rect">
            <a:avLst/>
          </a:prstGeom>
        </p:spPr>
      </p:pic>
      <p:sp>
        <p:nvSpPr>
          <p:cNvPr id="13" name="Rectangle 12">
            <a:extLst>
              <a:ext uri="{FF2B5EF4-FFF2-40B4-BE49-F238E27FC236}">
                <a16:creationId xmlns:a16="http://schemas.microsoft.com/office/drawing/2014/main" id="{284DC98C-BF04-925B-D7E9-E1552C0CB958}"/>
              </a:ext>
            </a:extLst>
          </p:cNvPr>
          <p:cNvSpPr/>
          <p:nvPr/>
        </p:nvSpPr>
        <p:spPr>
          <a:xfrm>
            <a:off x="9692732" y="4214930"/>
            <a:ext cx="1066149" cy="277262"/>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15" name="Straight Arrow Connector 14">
            <a:extLst>
              <a:ext uri="{FF2B5EF4-FFF2-40B4-BE49-F238E27FC236}">
                <a16:creationId xmlns:a16="http://schemas.microsoft.com/office/drawing/2014/main" id="{BFE49496-E60C-3AE8-8849-1ECFD16BD01F}"/>
              </a:ext>
            </a:extLst>
          </p:cNvPr>
          <p:cNvCxnSpPr>
            <a:cxnSpLocks/>
            <a:endCxn id="13" idx="1"/>
          </p:cNvCxnSpPr>
          <p:nvPr/>
        </p:nvCxnSpPr>
        <p:spPr>
          <a:xfrm>
            <a:off x="3359791" y="4260386"/>
            <a:ext cx="6332941" cy="93175"/>
          </a:xfrm>
          <a:prstGeom prst="straightConnector1">
            <a:avLst/>
          </a:prstGeom>
          <a:ln w="19050" cap="flat" cmpd="sng" algn="ctr">
            <a:solidFill>
              <a:srgbClr val="CA1237">
                <a:alpha val="47843"/>
              </a:srgb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 name="TextBox 3">
            <a:extLst>
              <a:ext uri="{FF2B5EF4-FFF2-40B4-BE49-F238E27FC236}">
                <a16:creationId xmlns:a16="http://schemas.microsoft.com/office/drawing/2014/main" id="{5AA3067E-ACCC-D107-70BD-3F9FFADB4786}"/>
              </a:ext>
            </a:extLst>
          </p:cNvPr>
          <p:cNvSpPr txBox="1"/>
          <p:nvPr/>
        </p:nvSpPr>
        <p:spPr>
          <a:xfrm>
            <a:off x="9207356" y="3290500"/>
            <a:ext cx="2357316" cy="276999"/>
          </a:xfrm>
          <a:prstGeom prst="rect">
            <a:avLst/>
          </a:prstGeom>
          <a:solidFill>
            <a:srgbClr val="FFC000"/>
          </a:solidFill>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200" dirty="0">
                <a:latin typeface="Tw Cen MT" panose="020B0602020104020603" pitchFamily="34" charset="0"/>
              </a:rPr>
              <a:t>MILP call inside a bigger algorithm</a:t>
            </a:r>
          </a:p>
        </p:txBody>
      </p:sp>
      <p:sp>
        <p:nvSpPr>
          <p:cNvPr id="9" name="TextBox 8">
            <a:extLst>
              <a:ext uri="{FF2B5EF4-FFF2-40B4-BE49-F238E27FC236}">
                <a16:creationId xmlns:a16="http://schemas.microsoft.com/office/drawing/2014/main" id="{67713DD7-3D22-F559-EA33-E849BB2ABC5C}"/>
              </a:ext>
            </a:extLst>
          </p:cNvPr>
          <p:cNvSpPr txBox="1"/>
          <p:nvPr/>
        </p:nvSpPr>
        <p:spPr>
          <a:xfrm>
            <a:off x="9525440" y="6349977"/>
            <a:ext cx="1518850" cy="276999"/>
          </a:xfrm>
          <a:prstGeom prst="rect">
            <a:avLst/>
          </a:prstGeom>
          <a:solidFill>
            <a:srgbClr val="FFC000"/>
          </a:solidFill>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200" dirty="0">
                <a:latin typeface="Tw Cen MT" panose="020B0602020104020603" pitchFamily="34" charset="0"/>
              </a:rPr>
              <a:t>Some homotopy thing</a:t>
            </a:r>
          </a:p>
        </p:txBody>
      </p:sp>
    </p:spTree>
    <p:extLst>
      <p:ext uri="{BB962C8B-B14F-4D97-AF65-F5344CB8AC3E}">
        <p14:creationId xmlns:p14="http://schemas.microsoft.com/office/powerpoint/2010/main" val="28217780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orbel"/>
              <a:ea typeface="+mn-ea"/>
              <a:cs typeface="+mn-cs"/>
            </a:endParaRPr>
          </a:p>
        </p:txBody>
      </p:sp>
      <p:sp>
        <p:nvSpPr>
          <p:cNvPr id="2" name="Title 1">
            <a:extLst>
              <a:ext uri="{FF2B5EF4-FFF2-40B4-BE49-F238E27FC236}">
                <a16:creationId xmlns:a16="http://schemas.microsoft.com/office/drawing/2014/main" id="{8CA6AE32-DF71-354F-1E09-26A4135D291D}"/>
              </a:ext>
            </a:extLst>
          </p:cNvPr>
          <p:cNvSpPr>
            <a:spLocks noGrp="1"/>
          </p:cNvSpPr>
          <p:nvPr>
            <p:ph type="title"/>
          </p:nvPr>
        </p:nvSpPr>
        <p:spPr>
          <a:xfrm>
            <a:off x="838200" y="448721"/>
            <a:ext cx="5257800" cy="1225650"/>
          </a:xfrm>
        </p:spPr>
        <p:txBody>
          <a:bodyPr vert="horz" lIns="91440" tIns="45720" rIns="91440" bIns="45720" rtlCol="0" anchor="b">
            <a:normAutofit fontScale="90000"/>
          </a:bodyPr>
          <a:lstStyle/>
          <a:p>
            <a:r>
              <a:rPr lang="en-US" sz="2700" dirty="0">
                <a:latin typeface="+mj-lt"/>
              </a:rPr>
              <a:t>How do others ‘scalably’ solve it? </a:t>
            </a:r>
            <a:r>
              <a:rPr lang="en-US" sz="2700" b="0" dirty="0">
                <a:latin typeface="+mj-lt"/>
              </a:rPr>
              <a:t>– </a:t>
            </a:r>
            <a:r>
              <a:rPr lang="en-US" sz="2700" b="0" dirty="0">
                <a:highlight>
                  <a:srgbClr val="0000FF"/>
                </a:highlight>
                <a:latin typeface="+mj-lt"/>
              </a:rPr>
              <a:t>Hierarchical Optimization, Approximated (Relaxed) Top Level Step</a:t>
            </a:r>
          </a:p>
        </p:txBody>
      </p:sp>
      <p:cxnSp>
        <p:nvCxnSpPr>
          <p:cNvPr id="12" name="Straight Connector 11">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1873" y="1749756"/>
            <a:ext cx="471830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4BBF8E78-CA66-247A-AB47-8F56AD116915}"/>
              </a:ext>
            </a:extLst>
          </p:cNvPr>
          <p:cNvSpPr>
            <a:spLocks noGrp="1"/>
          </p:cNvSpPr>
          <p:nvPr>
            <p:ph idx="1"/>
          </p:nvPr>
        </p:nvSpPr>
        <p:spPr>
          <a:xfrm>
            <a:off x="897769" y="1909192"/>
            <a:ext cx="4586513" cy="3647710"/>
          </a:xfrm>
        </p:spPr>
        <p:txBody>
          <a:bodyPr vert="horz" lIns="91440" tIns="45720" rIns="91440" bIns="45720" rtlCol="0">
            <a:normAutofit fontScale="85000" lnSpcReduction="10000"/>
          </a:bodyPr>
          <a:lstStyle/>
          <a:p>
            <a:pPr marL="320040" lvl="2" indent="0">
              <a:buNone/>
            </a:pPr>
            <a:r>
              <a:rPr lang="en-US" dirty="0"/>
              <a:t>Specifically,</a:t>
            </a:r>
          </a:p>
          <a:p>
            <a:pPr lvl="2" indent="-228600"/>
            <a:r>
              <a:rPr lang="en-US" dirty="0"/>
              <a:t>The full optimization problem is divided into hierarchies, with the top hierarchy problem solving for an approximate (relaxed) model of the full horizon MINLP (NLP) problem.</a:t>
            </a:r>
          </a:p>
          <a:p>
            <a:pPr lvl="2" indent="-228600"/>
            <a:r>
              <a:rPr lang="en-US" dirty="0"/>
              <a:t>Once the top-level problem is solved and set-points for temporally-coupling decision variables are obtained, the same decision variables are kept as constant for every single time-step’s OPF formulation. </a:t>
            </a:r>
          </a:p>
          <a:p>
            <a:pPr lvl="2" indent="-228600"/>
            <a:r>
              <a:rPr lang="en-US" dirty="0"/>
              <a:t>The now temporally-decoupled Single-Period Optimal Power Flow Problems are formulated as SOCP (NLP) in a parallel manner. </a:t>
            </a:r>
          </a:p>
          <a:p>
            <a:pPr lvl="2" indent="-228600"/>
            <a:r>
              <a:rPr lang="en-US" i="1" dirty="0"/>
              <a:t>[</a:t>
            </a:r>
            <a:r>
              <a:rPr lang="en-US" i="1" dirty="0">
                <a:hlinkClick r:id="rId2"/>
              </a:rPr>
              <a:t>nazir2018 </a:t>
            </a:r>
            <a:r>
              <a:rPr lang="en-US" i="1" dirty="0"/>
              <a:t> (</a:t>
            </a:r>
            <a:r>
              <a:rPr lang="en-US" i="1" dirty="0">
                <a:hlinkClick r:id="rId3"/>
              </a:rPr>
              <a:t>nazir2020</a:t>
            </a:r>
            <a:r>
              <a:rPr lang="en-US" i="1" dirty="0"/>
              <a:t>)]</a:t>
            </a:r>
            <a:endParaRPr lang="en-US" dirty="0"/>
          </a:p>
        </p:txBody>
      </p:sp>
      <p:cxnSp>
        <p:nvCxnSpPr>
          <p:cNvPr id="14" name="Straight Connector 13">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4027" y="5707672"/>
            <a:ext cx="47139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09C8B7D6-8B88-7578-0872-3C8321798FB3}"/>
              </a:ext>
            </a:extLst>
          </p:cNvPr>
          <p:cNvCxnSpPr>
            <a:cxnSpLocks/>
          </p:cNvCxnSpPr>
          <p:nvPr/>
        </p:nvCxnSpPr>
        <p:spPr>
          <a:xfrm flipV="1">
            <a:off x="4296652" y="2431079"/>
            <a:ext cx="4684557" cy="257751"/>
          </a:xfrm>
          <a:prstGeom prst="straightConnector1">
            <a:avLst/>
          </a:prstGeom>
          <a:ln w="19050" cap="flat" cmpd="sng" algn="ctr">
            <a:solidFill>
              <a:srgbClr val="CA1237">
                <a:alpha val="47843"/>
              </a:srgbClr>
            </a:solidFill>
            <a:prstDash val="dash"/>
            <a:round/>
            <a:headEnd type="diamond" w="med" len="med"/>
            <a:tailEnd type="triangle" w="med" len="med"/>
          </a:ln>
        </p:spPr>
        <p:style>
          <a:lnRef idx="0">
            <a:scrgbClr r="0" g="0" b="0"/>
          </a:lnRef>
          <a:fillRef idx="0">
            <a:scrgbClr r="0" g="0" b="0"/>
          </a:fillRef>
          <a:effectRef idx="0">
            <a:scrgbClr r="0" g="0" b="0"/>
          </a:effectRef>
          <a:fontRef idx="minor">
            <a:schemeClr val="tx1"/>
          </a:fontRef>
        </p:style>
      </p:cxnSp>
      <p:cxnSp>
        <p:nvCxnSpPr>
          <p:cNvPr id="15" name="Straight Arrow Connector 14">
            <a:extLst>
              <a:ext uri="{FF2B5EF4-FFF2-40B4-BE49-F238E27FC236}">
                <a16:creationId xmlns:a16="http://schemas.microsoft.com/office/drawing/2014/main" id="{BFE49496-E60C-3AE8-8849-1ECFD16BD01F}"/>
              </a:ext>
            </a:extLst>
          </p:cNvPr>
          <p:cNvCxnSpPr>
            <a:cxnSpLocks/>
            <a:endCxn id="13" idx="1"/>
          </p:cNvCxnSpPr>
          <p:nvPr/>
        </p:nvCxnSpPr>
        <p:spPr>
          <a:xfrm>
            <a:off x="2252444" y="2946582"/>
            <a:ext cx="6223562" cy="2230842"/>
          </a:xfrm>
          <a:prstGeom prst="straightConnector1">
            <a:avLst/>
          </a:prstGeom>
          <a:ln w="19050" cap="flat" cmpd="sng" algn="ctr">
            <a:solidFill>
              <a:srgbClr val="CA1237">
                <a:alpha val="47843"/>
              </a:srgbClr>
            </a:solidFill>
            <a:prstDash val="dash"/>
            <a:round/>
            <a:headEnd type="diamond" w="med" len="med"/>
            <a:tailEnd type="triangle" w="med" len="med"/>
          </a:ln>
        </p:spPr>
        <p:style>
          <a:lnRef idx="0">
            <a:scrgbClr r="0" g="0" b="0"/>
          </a:lnRef>
          <a:fillRef idx="0">
            <a:scrgbClr r="0" g="0" b="0"/>
          </a:fillRef>
          <a:effectRef idx="0">
            <a:scrgbClr r="0" g="0" b="0"/>
          </a:effectRef>
          <a:fontRef idx="minor">
            <a:schemeClr val="tx1"/>
          </a:fontRef>
        </p:style>
      </p:cxnSp>
      <p:pic>
        <p:nvPicPr>
          <p:cNvPr id="9" name="Picture 8">
            <a:extLst>
              <a:ext uri="{FF2B5EF4-FFF2-40B4-BE49-F238E27FC236}">
                <a16:creationId xmlns:a16="http://schemas.microsoft.com/office/drawing/2014/main" id="{30436DE9-BEF8-A6BD-68BF-E274FE85B606}"/>
              </a:ext>
            </a:extLst>
          </p:cNvPr>
          <p:cNvPicPr>
            <a:picLocks noChangeAspect="1"/>
          </p:cNvPicPr>
          <p:nvPr/>
        </p:nvPicPr>
        <p:blipFill>
          <a:blip r:embed="rId4"/>
          <a:stretch>
            <a:fillRect/>
          </a:stretch>
        </p:blipFill>
        <p:spPr>
          <a:xfrm>
            <a:off x="8999476" y="1593614"/>
            <a:ext cx="2294755" cy="1338207"/>
          </a:xfrm>
          <a:prstGeom prst="rect">
            <a:avLst/>
          </a:prstGeom>
        </p:spPr>
      </p:pic>
      <p:sp>
        <p:nvSpPr>
          <p:cNvPr id="6" name="Rectangle 5">
            <a:extLst>
              <a:ext uri="{FF2B5EF4-FFF2-40B4-BE49-F238E27FC236}">
                <a16:creationId xmlns:a16="http://schemas.microsoft.com/office/drawing/2014/main" id="{EC1EE43E-4ED9-885D-00BB-598F72B095B6}"/>
              </a:ext>
            </a:extLst>
          </p:cNvPr>
          <p:cNvSpPr/>
          <p:nvPr/>
        </p:nvSpPr>
        <p:spPr>
          <a:xfrm>
            <a:off x="8962942" y="2173327"/>
            <a:ext cx="776676" cy="515503"/>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pic>
        <p:nvPicPr>
          <p:cNvPr id="17" name="Picture 16">
            <a:extLst>
              <a:ext uri="{FF2B5EF4-FFF2-40B4-BE49-F238E27FC236}">
                <a16:creationId xmlns:a16="http://schemas.microsoft.com/office/drawing/2014/main" id="{CC8EB2FE-D65D-C347-951E-88968A0885A2}"/>
              </a:ext>
            </a:extLst>
          </p:cNvPr>
          <p:cNvPicPr>
            <a:picLocks noChangeAspect="1"/>
          </p:cNvPicPr>
          <p:nvPr/>
        </p:nvPicPr>
        <p:blipFill>
          <a:blip r:embed="rId5"/>
          <a:stretch>
            <a:fillRect/>
          </a:stretch>
        </p:blipFill>
        <p:spPr>
          <a:xfrm>
            <a:off x="8509772" y="4316681"/>
            <a:ext cx="3274161" cy="1606455"/>
          </a:xfrm>
          <a:prstGeom prst="rect">
            <a:avLst/>
          </a:prstGeom>
        </p:spPr>
      </p:pic>
      <p:sp>
        <p:nvSpPr>
          <p:cNvPr id="13" name="Rectangle 12">
            <a:extLst>
              <a:ext uri="{FF2B5EF4-FFF2-40B4-BE49-F238E27FC236}">
                <a16:creationId xmlns:a16="http://schemas.microsoft.com/office/drawing/2014/main" id="{284DC98C-BF04-925B-D7E9-E1552C0CB958}"/>
              </a:ext>
            </a:extLst>
          </p:cNvPr>
          <p:cNvSpPr/>
          <p:nvPr/>
        </p:nvSpPr>
        <p:spPr>
          <a:xfrm>
            <a:off x="8476006" y="4797946"/>
            <a:ext cx="865135" cy="758956"/>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cxnSp>
        <p:nvCxnSpPr>
          <p:cNvPr id="22" name="Straight Arrow Connector 21">
            <a:extLst>
              <a:ext uri="{FF2B5EF4-FFF2-40B4-BE49-F238E27FC236}">
                <a16:creationId xmlns:a16="http://schemas.microsoft.com/office/drawing/2014/main" id="{1A73A66B-CF11-4069-CB97-A1667D101D92}"/>
              </a:ext>
            </a:extLst>
          </p:cNvPr>
          <p:cNvCxnSpPr>
            <a:cxnSpLocks/>
            <a:endCxn id="23" idx="1"/>
          </p:cNvCxnSpPr>
          <p:nvPr/>
        </p:nvCxnSpPr>
        <p:spPr>
          <a:xfrm flipV="1">
            <a:off x="3078760" y="2438451"/>
            <a:ext cx="6720285" cy="2359495"/>
          </a:xfrm>
          <a:prstGeom prst="straightConnector1">
            <a:avLst/>
          </a:prstGeom>
          <a:ln w="19050" cap="flat" cmpd="sng" algn="ctr">
            <a:solidFill>
              <a:srgbClr val="5BC3F5">
                <a:alpha val="52157"/>
              </a:srgbClr>
            </a:solidFill>
            <a:prstDash val="dash"/>
            <a:round/>
            <a:headEnd type="diamond" w="med" len="med"/>
            <a:tailEnd type="triangle" w="med" len="med"/>
          </a:ln>
        </p:spPr>
        <p:style>
          <a:lnRef idx="0">
            <a:scrgbClr r="0" g="0" b="0"/>
          </a:lnRef>
          <a:fillRef idx="0">
            <a:scrgbClr r="0" g="0" b="0"/>
          </a:fillRef>
          <a:effectRef idx="0">
            <a:scrgbClr r="0" g="0" b="0"/>
          </a:effectRef>
          <a:fontRef idx="minor">
            <a:schemeClr val="tx1"/>
          </a:fontRef>
        </p:style>
      </p:cxnSp>
      <p:sp>
        <p:nvSpPr>
          <p:cNvPr id="23" name="Rectangle 22">
            <a:extLst>
              <a:ext uri="{FF2B5EF4-FFF2-40B4-BE49-F238E27FC236}">
                <a16:creationId xmlns:a16="http://schemas.microsoft.com/office/drawing/2014/main" id="{732D366E-4874-B752-9492-2B14D6FEDAAB}"/>
              </a:ext>
            </a:extLst>
          </p:cNvPr>
          <p:cNvSpPr/>
          <p:nvPr/>
        </p:nvSpPr>
        <p:spPr>
          <a:xfrm>
            <a:off x="9799045" y="2180699"/>
            <a:ext cx="776676" cy="515503"/>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cxnSp>
        <p:nvCxnSpPr>
          <p:cNvPr id="26" name="Straight Arrow Connector 25">
            <a:extLst>
              <a:ext uri="{FF2B5EF4-FFF2-40B4-BE49-F238E27FC236}">
                <a16:creationId xmlns:a16="http://schemas.microsoft.com/office/drawing/2014/main" id="{D272FF04-5CB2-056C-4265-1265C1533338}"/>
              </a:ext>
            </a:extLst>
          </p:cNvPr>
          <p:cNvCxnSpPr>
            <a:cxnSpLocks/>
            <a:endCxn id="27" idx="1"/>
          </p:cNvCxnSpPr>
          <p:nvPr/>
        </p:nvCxnSpPr>
        <p:spPr>
          <a:xfrm>
            <a:off x="3812796" y="4861309"/>
            <a:ext cx="6788105" cy="855028"/>
          </a:xfrm>
          <a:prstGeom prst="straightConnector1">
            <a:avLst/>
          </a:prstGeom>
          <a:ln w="19050" cap="flat" cmpd="sng" algn="ctr">
            <a:solidFill>
              <a:srgbClr val="5BC3F5">
                <a:alpha val="52157"/>
              </a:srgbClr>
            </a:solidFill>
            <a:prstDash val="dash"/>
            <a:round/>
            <a:headEnd type="diamond" w="med" len="med"/>
            <a:tailEnd type="triangle" w="med" len="med"/>
          </a:ln>
        </p:spPr>
        <p:style>
          <a:lnRef idx="0">
            <a:scrgbClr r="0" g="0" b="0"/>
          </a:lnRef>
          <a:fillRef idx="0">
            <a:scrgbClr r="0" g="0" b="0"/>
          </a:fillRef>
          <a:effectRef idx="0">
            <a:scrgbClr r="0" g="0" b="0"/>
          </a:effectRef>
          <a:fontRef idx="minor">
            <a:schemeClr val="tx1"/>
          </a:fontRef>
        </p:style>
      </p:cxnSp>
      <p:sp>
        <p:nvSpPr>
          <p:cNvPr id="27" name="Rectangle 26">
            <a:extLst>
              <a:ext uri="{FF2B5EF4-FFF2-40B4-BE49-F238E27FC236}">
                <a16:creationId xmlns:a16="http://schemas.microsoft.com/office/drawing/2014/main" id="{9DBB3BB8-78F7-F4DC-6268-3F50AFA2A5BE}"/>
              </a:ext>
            </a:extLst>
          </p:cNvPr>
          <p:cNvSpPr/>
          <p:nvPr/>
        </p:nvSpPr>
        <p:spPr>
          <a:xfrm>
            <a:off x="10600901" y="5458585"/>
            <a:ext cx="776676" cy="515503"/>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orbel"/>
              <a:ea typeface="+mn-ea"/>
              <a:cs typeface="+mn-cs"/>
            </a:endParaRPr>
          </a:p>
        </p:txBody>
      </p:sp>
      <p:cxnSp>
        <p:nvCxnSpPr>
          <p:cNvPr id="31" name="Straight Arrow Connector 30">
            <a:extLst>
              <a:ext uri="{FF2B5EF4-FFF2-40B4-BE49-F238E27FC236}">
                <a16:creationId xmlns:a16="http://schemas.microsoft.com/office/drawing/2014/main" id="{F080F1AC-99E8-BBEB-E291-5BD27A3AF945}"/>
              </a:ext>
            </a:extLst>
          </p:cNvPr>
          <p:cNvCxnSpPr/>
          <p:nvPr/>
        </p:nvCxnSpPr>
        <p:spPr>
          <a:xfrm flipV="1">
            <a:off x="2218888" y="2931821"/>
            <a:ext cx="6811861" cy="2357002"/>
          </a:xfrm>
          <a:prstGeom prst="straightConnector1">
            <a:avLst/>
          </a:prstGeom>
          <a:ln w="19050" cap="flat" cmpd="sng" algn="ctr">
            <a:solidFill>
              <a:srgbClr val="AADC24">
                <a:alpha val="49020"/>
              </a:srgbClr>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2" name="Straight Arrow Connector 31">
            <a:extLst>
              <a:ext uri="{FF2B5EF4-FFF2-40B4-BE49-F238E27FC236}">
                <a16:creationId xmlns:a16="http://schemas.microsoft.com/office/drawing/2014/main" id="{46239D11-FA93-69D3-99E2-262F5BF5D8BB}"/>
              </a:ext>
            </a:extLst>
          </p:cNvPr>
          <p:cNvCxnSpPr>
            <a:cxnSpLocks/>
          </p:cNvCxnSpPr>
          <p:nvPr/>
        </p:nvCxnSpPr>
        <p:spPr>
          <a:xfrm>
            <a:off x="3263317" y="5419345"/>
            <a:ext cx="5246245" cy="503791"/>
          </a:xfrm>
          <a:prstGeom prst="straightConnector1">
            <a:avLst/>
          </a:prstGeom>
          <a:ln w="19050" cap="flat" cmpd="sng" algn="ctr">
            <a:solidFill>
              <a:srgbClr val="AADC24">
                <a:alpha val="49020"/>
              </a:srgbClr>
            </a:solidFill>
            <a:prstDash val="solid"/>
            <a:round/>
            <a:headEnd type="diamond" w="med" len="med"/>
            <a:tailEnd type="triangle" w="med" len="med"/>
          </a:ln>
        </p:spPr>
        <p:style>
          <a:lnRef idx="0">
            <a:scrgbClr r="0" g="0" b="0"/>
          </a:lnRef>
          <a:fillRef idx="0">
            <a:scrgbClr r="0" g="0" b="0"/>
          </a:fillRef>
          <a:effectRef idx="0">
            <a:scrgbClr r="0" g="0" b="0"/>
          </a:effectRef>
          <a:fontRef idx="minor">
            <a:schemeClr val="tx1"/>
          </a:fontRef>
        </p:style>
      </p:cxnSp>
      <p:sp>
        <p:nvSpPr>
          <p:cNvPr id="4" name="TextBox 3">
            <a:extLst>
              <a:ext uri="{FF2B5EF4-FFF2-40B4-BE49-F238E27FC236}">
                <a16:creationId xmlns:a16="http://schemas.microsoft.com/office/drawing/2014/main" id="{22EDD568-0CD9-CDA3-B0BC-066B3A6994EB}"/>
              </a:ext>
            </a:extLst>
          </p:cNvPr>
          <p:cNvSpPr txBox="1"/>
          <p:nvPr/>
        </p:nvSpPr>
        <p:spPr>
          <a:xfrm>
            <a:off x="8981209" y="3094958"/>
            <a:ext cx="2166132" cy="461665"/>
          </a:xfrm>
          <a:prstGeom prst="rect">
            <a:avLst/>
          </a:prstGeom>
          <a:solidFill>
            <a:srgbClr val="FFC000"/>
          </a:solidFill>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200" dirty="0">
                <a:latin typeface="Tw Cen MT" panose="020B0602020104020603" pitchFamily="34" charset="0"/>
              </a:rPr>
              <a:t>Inner SOCP call within an outer MILP loop</a:t>
            </a:r>
          </a:p>
        </p:txBody>
      </p:sp>
      <p:sp>
        <p:nvSpPr>
          <p:cNvPr id="5" name="TextBox 4">
            <a:extLst>
              <a:ext uri="{FF2B5EF4-FFF2-40B4-BE49-F238E27FC236}">
                <a16:creationId xmlns:a16="http://schemas.microsoft.com/office/drawing/2014/main" id="{98EE5E70-2399-4BDD-A59B-3B006D7473F0}"/>
              </a:ext>
            </a:extLst>
          </p:cNvPr>
          <p:cNvSpPr txBox="1"/>
          <p:nvPr/>
        </p:nvSpPr>
        <p:spPr>
          <a:xfrm>
            <a:off x="9037740" y="6037164"/>
            <a:ext cx="2166132" cy="461665"/>
          </a:xfrm>
          <a:prstGeom prst="rect">
            <a:avLst/>
          </a:prstGeom>
          <a:solidFill>
            <a:srgbClr val="FFC000"/>
          </a:solidFill>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200" dirty="0">
                <a:latin typeface="Tw Cen MT" panose="020B0602020104020603" pitchFamily="34" charset="0"/>
              </a:rPr>
              <a:t>Inner NLP call within an outer SOCP loop</a:t>
            </a:r>
          </a:p>
        </p:txBody>
      </p:sp>
    </p:spTree>
    <p:extLst>
      <p:ext uri="{BB962C8B-B14F-4D97-AF65-F5344CB8AC3E}">
        <p14:creationId xmlns:p14="http://schemas.microsoft.com/office/powerpoint/2010/main" val="13781176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orbel"/>
              <a:ea typeface="+mn-ea"/>
              <a:cs typeface="+mn-cs"/>
            </a:endParaRPr>
          </a:p>
        </p:txBody>
      </p:sp>
      <p:sp>
        <p:nvSpPr>
          <p:cNvPr id="2" name="Title 1">
            <a:extLst>
              <a:ext uri="{FF2B5EF4-FFF2-40B4-BE49-F238E27FC236}">
                <a16:creationId xmlns:a16="http://schemas.microsoft.com/office/drawing/2014/main" id="{8CA6AE32-DF71-354F-1E09-26A4135D291D}"/>
              </a:ext>
            </a:extLst>
          </p:cNvPr>
          <p:cNvSpPr>
            <a:spLocks noGrp="1"/>
          </p:cNvSpPr>
          <p:nvPr>
            <p:ph type="title"/>
          </p:nvPr>
        </p:nvSpPr>
        <p:spPr>
          <a:xfrm>
            <a:off x="838200" y="448721"/>
            <a:ext cx="5257800" cy="1225650"/>
          </a:xfrm>
        </p:spPr>
        <p:txBody>
          <a:bodyPr vert="horz" lIns="91440" tIns="45720" rIns="91440" bIns="45720" rtlCol="0" anchor="b">
            <a:normAutofit fontScale="90000"/>
          </a:bodyPr>
          <a:lstStyle/>
          <a:p>
            <a:r>
              <a:rPr lang="en-US" sz="2700" dirty="0">
                <a:latin typeface="+mj-lt"/>
              </a:rPr>
              <a:t>How do others ‘scalably’ solve it? </a:t>
            </a:r>
            <a:r>
              <a:rPr lang="en-US" sz="2700" b="0" dirty="0">
                <a:latin typeface="+mj-lt"/>
              </a:rPr>
              <a:t>– </a:t>
            </a:r>
            <a:r>
              <a:rPr lang="en-US" sz="2200" b="0" dirty="0">
                <a:highlight>
                  <a:srgbClr val="9558B2"/>
                </a:highlight>
                <a:latin typeface="+mj-lt"/>
              </a:rPr>
              <a:t>Some sort of Algorithms involving Primal Dual Decomposition of the Constraints containing Variables from different time-steps  </a:t>
            </a:r>
            <a:endParaRPr lang="en-US" sz="2700" b="0" dirty="0">
              <a:highlight>
                <a:srgbClr val="9558B2"/>
              </a:highlight>
              <a:latin typeface="+mj-lt"/>
            </a:endParaRPr>
          </a:p>
        </p:txBody>
      </p:sp>
      <p:cxnSp>
        <p:nvCxnSpPr>
          <p:cNvPr id="12" name="Straight Connector 11">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1873" y="1749756"/>
            <a:ext cx="471830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4BBF8E78-CA66-247A-AB47-8F56AD116915}"/>
                  </a:ext>
                </a:extLst>
              </p:cNvPr>
              <p:cNvSpPr>
                <a:spLocks noGrp="1"/>
              </p:cNvSpPr>
              <p:nvPr>
                <p:ph idx="1"/>
              </p:nvPr>
            </p:nvSpPr>
            <p:spPr>
              <a:xfrm>
                <a:off x="897769" y="1909191"/>
                <a:ext cx="7120333" cy="4435909"/>
              </a:xfrm>
            </p:spPr>
            <p:txBody>
              <a:bodyPr vert="horz" lIns="91440" tIns="45720" rIns="91440" bIns="45720" rtlCol="0">
                <a:normAutofit fontScale="77500" lnSpcReduction="20000"/>
              </a:bodyPr>
              <a:lstStyle/>
              <a:p>
                <a:pPr marL="137160" lvl="1" indent="0">
                  <a:buNone/>
                </a:pPr>
                <a:r>
                  <a:rPr lang="en-US" dirty="0"/>
                  <a:t>Not fully appreciated (understood) by me yet. But here are two instances:</a:t>
                </a:r>
              </a:p>
              <a:p>
                <a:pPr marL="480060" lvl="1" indent="-342900"/>
                <a:r>
                  <a:rPr lang="en-US" dirty="0"/>
                  <a:t>In [</a:t>
                </a:r>
                <a:r>
                  <a:rPr lang="en-US" dirty="0">
                    <a:hlinkClick r:id="rId2"/>
                  </a:rPr>
                  <a:t>agarwal2022</a:t>
                </a:r>
                <a:r>
                  <a:rPr lang="en-US" dirty="0"/>
                  <a:t>] Their transmission system has many kinds of constraints, but only two temporally coupling constraints – Generator Ramping (one </a:t>
                </a:r>
                <a:r>
                  <a:rPr lang="en-US" dirty="0">
                    <a:solidFill>
                      <a:schemeClr val="accent6"/>
                    </a:solidFill>
                  </a:rPr>
                  <a:t>upper bound inequality </a:t>
                </a:r>
                <a:r>
                  <a:rPr lang="en-US" dirty="0"/>
                  <a:t>and one </a:t>
                </a:r>
                <a:r>
                  <a:rPr lang="en-US" dirty="0">
                    <a:solidFill>
                      <a:srgbClr val="FFC000"/>
                    </a:solidFill>
                  </a:rPr>
                  <a:t>lower bound inequality </a:t>
                </a:r>
                <a:r>
                  <a:rPr lang="en-US" dirty="0"/>
                  <a:t>for each generator for each ‘time-boundary’) and Battery SOC (one </a:t>
                </a:r>
                <a:r>
                  <a:rPr lang="en-US" dirty="0">
                    <a:solidFill>
                      <a:srgbClr val="9558B2"/>
                    </a:solidFill>
                  </a:rPr>
                  <a:t>equality</a:t>
                </a:r>
                <a:r>
                  <a:rPr lang="en-US" dirty="0"/>
                  <a:t> for each battery for each time-boundary). All other </a:t>
                </a:r>
                <a:r>
                  <a:rPr lang="en-US" dirty="0">
                    <a:solidFill>
                      <a:schemeClr val="bg1">
                        <a:lumMod val="65000"/>
                      </a:schemeClr>
                    </a:solidFill>
                  </a:rPr>
                  <a:t>equality/inequality</a:t>
                </a:r>
                <a:r>
                  <a:rPr lang="en-US" dirty="0"/>
                  <a:t> constraints are constraints </a:t>
                </a:r>
                <a:r>
                  <a:rPr lang="en-US" i="1" dirty="0"/>
                  <a:t>within </a:t>
                </a:r>
                <a:r>
                  <a:rPr lang="en-US" dirty="0"/>
                  <a:t>a particular time-step, and thus are also called as </a:t>
                </a:r>
                <a:r>
                  <a:rPr lang="en-US" i="1" dirty="0">
                    <a:solidFill>
                      <a:schemeClr val="bg1">
                        <a:lumMod val="65000"/>
                      </a:schemeClr>
                    </a:solidFill>
                  </a:rPr>
                  <a:t>uncoupled constraints</a:t>
                </a:r>
                <a:r>
                  <a:rPr lang="en-US" dirty="0"/>
                  <a:t>.</a:t>
                </a:r>
                <a:endParaRPr lang="en-US" i="1" dirty="0"/>
              </a:p>
              <a:p>
                <a:pPr marL="480060" lvl="1" indent="-342900"/>
                <a:r>
                  <a:rPr lang="en-US" dirty="0"/>
                  <a:t>They then formulate a Lagrangian Function for the full OPF problem. After grouping ‘like’ terms together (as in whether they are temporally coupled or uncoupled), they ended up with this equation, which has (a summation of) temporally coupled terms (which come arise from the three kinds of temporal constraints) and temporally uncoupled terms (all contained in the first term)</a:t>
                </a:r>
              </a:p>
              <a:p>
                <a:pPr marL="480060" lvl="1" indent="-342900"/>
                <a:r>
                  <a:rPr lang="en-US" dirty="0">
                    <a:solidFill>
                      <a:srgbClr val="FFFF00"/>
                    </a:solidFill>
                  </a:rPr>
                  <a:t>Finally, from the full horizon problem, a </a:t>
                </a:r>
                <a14:m>
                  <m:oMath xmlns:m="http://schemas.openxmlformats.org/officeDocument/2006/math">
                    <m:r>
                      <a:rPr lang="en-US" b="1" i="1" smtClean="0">
                        <a:solidFill>
                          <a:srgbClr val="FFFF00"/>
                        </a:solidFill>
                        <a:latin typeface="Cambria Math" panose="02040503050406030204" pitchFamily="18" charset="0"/>
                      </a:rPr>
                      <m:t>𝒕</m:t>
                    </m:r>
                  </m:oMath>
                </a14:m>
                <a:r>
                  <a:rPr lang="en-US" b="1" dirty="0">
                    <a:solidFill>
                      <a:srgbClr val="FFFF00"/>
                    </a:solidFill>
                  </a:rPr>
                  <a:t>-th time-step problem function </a:t>
                </a:r>
                <a:r>
                  <a:rPr lang="en-US" dirty="0">
                    <a:solidFill>
                      <a:srgbClr val="FFFF00"/>
                    </a:solidFill>
                  </a:rPr>
                  <a:t>is carved out, which, outside the variables for that time-step, </a:t>
                </a:r>
                <a:r>
                  <a:rPr lang="en-US" b="1" dirty="0">
                    <a:solidFill>
                      <a:srgbClr val="FFFF00"/>
                    </a:solidFill>
                  </a:rPr>
                  <a:t>only contains certain primal and dual variables outside the time-step</a:t>
                </a:r>
                <a:r>
                  <a:rPr lang="en-US" dirty="0">
                    <a:solidFill>
                      <a:srgbClr val="FFFF00"/>
                    </a:solidFill>
                  </a:rPr>
                  <a:t>, including:</a:t>
                </a:r>
              </a:p>
              <a:p>
                <a:pPr marL="662940" lvl="2" indent="-342900"/>
                <a:r>
                  <a:rPr lang="en-US" dirty="0"/>
                  <a:t> </a:t>
                </a:r>
                <a14:m>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𝑃</m:t>
                        </m:r>
                      </m:e>
                      <m:sub>
                        <m:r>
                          <m:rPr>
                            <m:sty m:val="p"/>
                          </m:rPr>
                          <a:rPr lang="en-US" b="0" i="0" smtClean="0">
                            <a:latin typeface="Cambria Math" panose="02040503050406030204" pitchFamily="18" charset="0"/>
                          </a:rPr>
                          <m:t>G</m:t>
                        </m:r>
                      </m:sub>
                      <m:sup>
                        <m:r>
                          <a:rPr lang="en-US" b="0" i="1" smtClean="0">
                            <a:latin typeface="Cambria Math" panose="02040503050406030204" pitchFamily="18" charset="0"/>
                          </a:rPr>
                          <m:t>𝑡</m:t>
                        </m:r>
                        <m:r>
                          <a:rPr lang="en-US" b="0" i="1" smtClean="0">
                            <a:latin typeface="Cambria Math" panose="02040503050406030204" pitchFamily="18" charset="0"/>
                          </a:rPr>
                          <m:t>−</m:t>
                        </m:r>
                        <m:r>
                          <m:rPr>
                            <m:sty m:val="p"/>
                          </m:rPr>
                          <a:rPr lang="en-US" b="0" i="0" smtClean="0">
                            <a:latin typeface="Cambria Math" panose="02040503050406030204" pitchFamily="18" charset="0"/>
                          </a:rPr>
                          <m:t>Δ</m:t>
                        </m:r>
                        <m:r>
                          <a:rPr lang="en-US" b="0" i="1" smtClean="0">
                            <a:latin typeface="Cambria Math" panose="02040503050406030204" pitchFamily="18" charset="0"/>
                          </a:rPr>
                          <m:t>𝑡</m:t>
                        </m:r>
                      </m:sup>
                    </m:sSubSup>
                    <m:r>
                      <a:rPr lang="en-US" b="0" i="1" smtClean="0">
                        <a:latin typeface="Cambria Math" panose="02040503050406030204" pitchFamily="18" charset="0"/>
                      </a:rPr>
                      <m:t>, </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𝐵</m:t>
                        </m:r>
                      </m:e>
                      <m:sup>
                        <m:r>
                          <a:rPr lang="en-US" b="0" i="1" smtClean="0">
                            <a:latin typeface="Cambria Math" panose="02040503050406030204" pitchFamily="18" charset="0"/>
                          </a:rPr>
                          <m:t>𝑡</m:t>
                        </m:r>
                        <m:r>
                          <a:rPr lang="en-US" b="0" i="1" smtClean="0">
                            <a:latin typeface="Cambria Math" panose="02040503050406030204" pitchFamily="18" charset="0"/>
                          </a:rPr>
                          <m:t>−</m:t>
                        </m:r>
                        <m:r>
                          <m:rPr>
                            <m:sty m:val="p"/>
                          </m:rPr>
                          <a:rPr lang="en-US" b="0" i="0" smtClean="0">
                            <a:latin typeface="Cambria Math" panose="02040503050406030204" pitchFamily="18" charset="0"/>
                          </a:rPr>
                          <m:t>Δ</m:t>
                        </m:r>
                        <m:r>
                          <a:rPr lang="en-US" b="0" i="1" smtClean="0">
                            <a:latin typeface="Cambria Math" panose="02040503050406030204" pitchFamily="18" charset="0"/>
                          </a:rPr>
                          <m:t>𝑡</m:t>
                        </m:r>
                      </m:sup>
                    </m:sSup>
                    <m:r>
                      <a:rPr lang="en-US" b="0" i="1" smtClean="0">
                        <a:latin typeface="Cambria Math" panose="02040503050406030204" pitchFamily="18" charset="0"/>
                      </a:rPr>
                      <m:t>, </m:t>
                    </m:r>
                    <m:sSubSup>
                      <m:sSubSupPr>
                        <m:ctrlPr>
                          <a:rPr lang="en-US" i="1">
                            <a:latin typeface="Cambria Math" panose="02040503050406030204" pitchFamily="18" charset="0"/>
                          </a:rPr>
                        </m:ctrlPr>
                      </m:sSubSupPr>
                      <m:e>
                        <m:r>
                          <a:rPr lang="en-US" i="1">
                            <a:latin typeface="Cambria Math" panose="02040503050406030204" pitchFamily="18" charset="0"/>
                          </a:rPr>
                          <m:t>𝜇</m:t>
                        </m:r>
                      </m:e>
                      <m:sub>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𝑟𝑎𝑚𝑝</m:t>
                            </m:r>
                          </m:sub>
                        </m:sSub>
                      </m:sub>
                      <m:sup>
                        <m:r>
                          <a:rPr lang="en-US" i="1">
                            <a:latin typeface="Cambria Math" panose="02040503050406030204" pitchFamily="18" charset="0"/>
                          </a:rPr>
                          <m:t>𝑡</m:t>
                        </m:r>
                        <m:r>
                          <a:rPr lang="en-US" b="0" i="1" smtClean="0">
                            <a:latin typeface="Cambria Math" panose="02040503050406030204" pitchFamily="18" charset="0"/>
                          </a:rPr>
                          <m:t>+</m:t>
                        </m:r>
                        <m:r>
                          <m:rPr>
                            <m:sty m:val="p"/>
                          </m:rPr>
                          <a:rPr lang="en-US" b="0" i="0" smtClean="0">
                            <a:latin typeface="Cambria Math" panose="02040503050406030204" pitchFamily="18" charset="0"/>
                          </a:rPr>
                          <m:t>Δ</m:t>
                        </m:r>
                        <m:r>
                          <a:rPr lang="en-US" b="0" i="1" smtClean="0">
                            <a:latin typeface="Cambria Math" panose="02040503050406030204" pitchFamily="18" charset="0"/>
                          </a:rPr>
                          <m:t>𝑡</m:t>
                        </m:r>
                      </m:sup>
                    </m:sSubSup>
                  </m:oMath>
                </a14:m>
                <a:r>
                  <a:rPr lang="en-US" dirty="0"/>
                  <a:t> (both </a:t>
                </a:r>
                <a:r>
                  <a:rPr lang="en-US" dirty="0">
                    <a:solidFill>
                      <a:srgbClr val="FFC000"/>
                    </a:solidFill>
                  </a:rPr>
                  <a:t>lower</a:t>
                </a:r>
                <a:r>
                  <a:rPr lang="en-US" dirty="0"/>
                  <a:t> and </a:t>
                </a:r>
                <a:r>
                  <a:rPr lang="en-US" dirty="0">
                    <a:solidFill>
                      <a:srgbClr val="00B0F0"/>
                    </a:solidFill>
                  </a:rPr>
                  <a:t>upper</a:t>
                </a:r>
                <a:r>
                  <a:rPr lang="en-US" dirty="0"/>
                  <a:t> bounds), </a:t>
                </a:r>
                <a14:m>
                  <m:oMath xmlns:m="http://schemas.openxmlformats.org/officeDocument/2006/math">
                    <m:sSubSup>
                      <m:sSubSupPr>
                        <m:ctrlPr>
                          <a:rPr lang="en-US" b="0" i="1" smtClean="0">
                            <a:solidFill>
                              <a:srgbClr val="FFFF00"/>
                            </a:solidFill>
                            <a:latin typeface="Cambria Math" panose="02040503050406030204" pitchFamily="18" charset="0"/>
                          </a:rPr>
                        </m:ctrlPr>
                      </m:sSubSupPr>
                      <m:e>
                        <m:r>
                          <a:rPr lang="en-US" b="0" i="1" smtClean="0">
                            <a:solidFill>
                              <a:srgbClr val="FFFF00"/>
                            </a:solidFill>
                            <a:latin typeface="Cambria Math" panose="02040503050406030204" pitchFamily="18" charset="0"/>
                          </a:rPr>
                          <m:t>𝜆</m:t>
                        </m:r>
                      </m:e>
                      <m:sub>
                        <m:r>
                          <a:rPr lang="en-US" b="0" i="1" smtClean="0">
                            <a:solidFill>
                              <a:srgbClr val="FFFF00"/>
                            </a:solidFill>
                            <a:latin typeface="Cambria Math" panose="02040503050406030204" pitchFamily="18" charset="0"/>
                          </a:rPr>
                          <m:t>𝐵</m:t>
                        </m:r>
                      </m:sub>
                      <m:sup>
                        <m:r>
                          <a:rPr lang="en-US" b="0" i="1" smtClean="0">
                            <a:solidFill>
                              <a:srgbClr val="FFFF00"/>
                            </a:solidFill>
                            <a:latin typeface="Cambria Math" panose="02040503050406030204" pitchFamily="18" charset="0"/>
                          </a:rPr>
                          <m:t>𝑡</m:t>
                        </m:r>
                        <m:r>
                          <a:rPr lang="en-US" b="0" i="1" smtClean="0">
                            <a:solidFill>
                              <a:srgbClr val="FFFF00"/>
                            </a:solidFill>
                            <a:latin typeface="Cambria Math" panose="02040503050406030204" pitchFamily="18" charset="0"/>
                          </a:rPr>
                          <m:t>+</m:t>
                        </m:r>
                        <m:r>
                          <m:rPr>
                            <m:sty m:val="p"/>
                          </m:rPr>
                          <a:rPr lang="en-US" b="0" i="0" smtClean="0">
                            <a:solidFill>
                              <a:srgbClr val="FFFF00"/>
                            </a:solidFill>
                            <a:latin typeface="Cambria Math" panose="02040503050406030204" pitchFamily="18" charset="0"/>
                          </a:rPr>
                          <m:t>Δ</m:t>
                        </m:r>
                        <m:r>
                          <a:rPr lang="en-US" b="0" i="1" smtClean="0">
                            <a:solidFill>
                              <a:srgbClr val="FFFF00"/>
                            </a:solidFill>
                            <a:latin typeface="Cambria Math" panose="02040503050406030204" pitchFamily="18" charset="0"/>
                          </a:rPr>
                          <m:t>𝑡</m:t>
                        </m:r>
                      </m:sup>
                    </m:sSubSup>
                  </m:oMath>
                </a14:m>
                <a:endParaRPr lang="en-US" dirty="0"/>
              </a:p>
              <a:p>
                <a:pPr marL="480060" lvl="1" indent="-342900"/>
                <a:endParaRPr lang="en-US" dirty="0"/>
              </a:p>
              <a:p>
                <a:pPr marL="320040" lvl="2" indent="0">
                  <a:buNone/>
                </a:pPr>
                <a:endParaRPr lang="en-US" dirty="0"/>
              </a:p>
            </p:txBody>
          </p:sp>
        </mc:Choice>
        <mc:Fallback>
          <p:sp>
            <p:nvSpPr>
              <p:cNvPr id="3" name="Content Placeholder 2">
                <a:extLst>
                  <a:ext uri="{FF2B5EF4-FFF2-40B4-BE49-F238E27FC236}">
                    <a16:creationId xmlns:a16="http://schemas.microsoft.com/office/drawing/2014/main" id="{4BBF8E78-CA66-247A-AB47-8F56AD116915}"/>
                  </a:ext>
                </a:extLst>
              </p:cNvPr>
              <p:cNvSpPr>
                <a:spLocks noGrp="1" noRot="1" noChangeAspect="1" noMove="1" noResize="1" noEditPoints="1" noAdjustHandles="1" noChangeArrowheads="1" noChangeShapeType="1" noTextEdit="1"/>
              </p:cNvSpPr>
              <p:nvPr>
                <p:ph idx="1"/>
              </p:nvPr>
            </p:nvSpPr>
            <p:spPr>
              <a:xfrm>
                <a:off x="897769" y="1909191"/>
                <a:ext cx="7120333" cy="4435909"/>
              </a:xfrm>
              <a:blipFill>
                <a:blip r:embed="rId3"/>
                <a:stretch>
                  <a:fillRect t="-1923" r="-1113"/>
                </a:stretch>
              </a:blipFill>
            </p:spPr>
            <p:txBody>
              <a:bodyPr/>
              <a:lstStyle/>
              <a:p>
                <a:r>
                  <a:rPr lang="en-US">
                    <a:noFill/>
                  </a:rPr>
                  <a:t> </a:t>
                </a:r>
              </a:p>
            </p:txBody>
          </p:sp>
        </mc:Fallback>
      </mc:AlternateContent>
      <p:cxnSp>
        <p:nvCxnSpPr>
          <p:cNvPr id="14" name="Straight Connector 13">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4027" y="5707672"/>
            <a:ext cx="47139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09C8B7D6-8B88-7578-0872-3C8321798FB3}"/>
              </a:ext>
            </a:extLst>
          </p:cNvPr>
          <p:cNvCxnSpPr>
            <a:cxnSpLocks/>
            <a:endCxn id="5" idx="1"/>
          </p:cNvCxnSpPr>
          <p:nvPr/>
        </p:nvCxnSpPr>
        <p:spPr>
          <a:xfrm flipV="1">
            <a:off x="4303552" y="1069879"/>
            <a:ext cx="3906199" cy="2164077"/>
          </a:xfrm>
          <a:prstGeom prst="straightConnector1">
            <a:avLst/>
          </a:prstGeom>
          <a:ln w="19050" cap="flat" cmpd="sng" algn="ctr">
            <a:solidFill>
              <a:srgbClr val="CA1237">
                <a:alpha val="47843"/>
              </a:srgbClr>
            </a:solidFill>
            <a:prstDash val="dash"/>
            <a:round/>
            <a:headEnd type="diamond" w="med" len="med"/>
            <a:tailEnd type="triangle" w="med" len="med"/>
          </a:ln>
        </p:spPr>
        <p:style>
          <a:lnRef idx="0">
            <a:scrgbClr r="0" g="0" b="0"/>
          </a:lnRef>
          <a:fillRef idx="0">
            <a:scrgbClr r="0" g="0" b="0"/>
          </a:fillRef>
          <a:effectRef idx="0">
            <a:scrgbClr r="0" g="0" b="0"/>
          </a:effectRef>
          <a:fontRef idx="minor">
            <a:schemeClr val="tx1"/>
          </a:fontRef>
        </p:style>
      </p:cxnSp>
      <p:cxnSp>
        <p:nvCxnSpPr>
          <p:cNvPr id="22" name="Straight Arrow Connector 21">
            <a:extLst>
              <a:ext uri="{FF2B5EF4-FFF2-40B4-BE49-F238E27FC236}">
                <a16:creationId xmlns:a16="http://schemas.microsoft.com/office/drawing/2014/main" id="{1A73A66B-CF11-4069-CB97-A1667D101D92}"/>
              </a:ext>
            </a:extLst>
          </p:cNvPr>
          <p:cNvCxnSpPr>
            <a:cxnSpLocks/>
            <a:endCxn id="11" idx="1"/>
          </p:cNvCxnSpPr>
          <p:nvPr/>
        </p:nvCxnSpPr>
        <p:spPr>
          <a:xfrm flipV="1">
            <a:off x="5738070" y="1652247"/>
            <a:ext cx="1946523" cy="1917269"/>
          </a:xfrm>
          <a:prstGeom prst="straightConnector1">
            <a:avLst/>
          </a:prstGeom>
          <a:ln w="19050" cap="flat" cmpd="sng" algn="ctr">
            <a:solidFill>
              <a:srgbClr val="5BC3F5">
                <a:alpha val="52157"/>
              </a:srgbClr>
            </a:solidFill>
            <a:prstDash val="dash"/>
            <a:round/>
            <a:headEnd type="diamond" w="med" len="med"/>
            <a:tailEnd type="triangle" w="med" len="med"/>
          </a:ln>
        </p:spPr>
        <p:style>
          <a:lnRef idx="0">
            <a:scrgbClr r="0" g="0" b="0"/>
          </a:lnRef>
          <a:fillRef idx="0">
            <a:scrgbClr r="0" g="0" b="0"/>
          </a:fillRef>
          <a:effectRef idx="0">
            <a:scrgbClr r="0" g="0" b="0"/>
          </a:effectRef>
          <a:fontRef idx="minor">
            <a:schemeClr val="tx1"/>
          </a:fontRef>
        </p:style>
      </p:cxnSp>
      <p:pic>
        <p:nvPicPr>
          <p:cNvPr id="5" name="Picture 4">
            <a:extLst>
              <a:ext uri="{FF2B5EF4-FFF2-40B4-BE49-F238E27FC236}">
                <a16:creationId xmlns:a16="http://schemas.microsoft.com/office/drawing/2014/main" id="{52B7907C-26F7-7676-0535-ABF85831491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209751" y="850465"/>
            <a:ext cx="3408584" cy="438828"/>
          </a:xfrm>
          <a:prstGeom prst="rect">
            <a:avLst/>
          </a:prstGeom>
        </p:spPr>
      </p:pic>
      <p:pic>
        <p:nvPicPr>
          <p:cNvPr id="11" name="Picture 10">
            <a:extLst>
              <a:ext uri="{FF2B5EF4-FFF2-40B4-BE49-F238E27FC236}">
                <a16:creationId xmlns:a16="http://schemas.microsoft.com/office/drawing/2014/main" id="{D486B496-0BB9-7E55-31C9-B0E24F43F2ED}"/>
              </a:ext>
            </a:extLst>
          </p:cNvPr>
          <p:cNvPicPr>
            <a:picLocks noChangeAspect="1"/>
          </p:cNvPicPr>
          <p:nvPr/>
        </p:nvPicPr>
        <p:blipFill>
          <a:blip r:embed="rId5"/>
          <a:stretch>
            <a:fillRect/>
          </a:stretch>
        </p:blipFill>
        <p:spPr>
          <a:xfrm>
            <a:off x="7684593" y="1458664"/>
            <a:ext cx="3933742" cy="387165"/>
          </a:xfrm>
          <a:prstGeom prst="rect">
            <a:avLst/>
          </a:prstGeom>
        </p:spPr>
      </p:pic>
      <p:grpSp>
        <p:nvGrpSpPr>
          <p:cNvPr id="34" name="Group 33">
            <a:extLst>
              <a:ext uri="{FF2B5EF4-FFF2-40B4-BE49-F238E27FC236}">
                <a16:creationId xmlns:a16="http://schemas.microsoft.com/office/drawing/2014/main" id="{29FE74CE-9BE7-8898-7C99-44EE51F38389}"/>
              </a:ext>
            </a:extLst>
          </p:cNvPr>
          <p:cNvGrpSpPr/>
          <p:nvPr/>
        </p:nvGrpSpPr>
        <p:grpSpPr>
          <a:xfrm>
            <a:off x="8133667" y="2726575"/>
            <a:ext cx="3871085" cy="1404850"/>
            <a:chOff x="7745153" y="2759565"/>
            <a:chExt cx="3871085" cy="1404850"/>
          </a:xfrm>
        </p:grpSpPr>
        <p:pic>
          <p:nvPicPr>
            <p:cNvPr id="28" name="Picture 27">
              <a:extLst>
                <a:ext uri="{FF2B5EF4-FFF2-40B4-BE49-F238E27FC236}">
                  <a16:creationId xmlns:a16="http://schemas.microsoft.com/office/drawing/2014/main" id="{D8C5410D-5029-B27B-6BE3-F8654B042C46}"/>
                </a:ext>
              </a:extLst>
            </p:cNvPr>
            <p:cNvPicPr>
              <a:picLocks noChangeAspect="1"/>
            </p:cNvPicPr>
            <p:nvPr/>
          </p:nvPicPr>
          <p:blipFill>
            <a:blip r:embed="rId6"/>
            <a:stretch>
              <a:fillRect/>
            </a:stretch>
          </p:blipFill>
          <p:spPr>
            <a:xfrm>
              <a:off x="7745153" y="2759565"/>
              <a:ext cx="3871085" cy="1404850"/>
            </a:xfrm>
            <a:prstGeom prst="rect">
              <a:avLst/>
            </a:prstGeom>
          </p:spPr>
        </p:pic>
        <p:sp>
          <p:nvSpPr>
            <p:cNvPr id="6" name="Rectangle 5">
              <a:extLst>
                <a:ext uri="{FF2B5EF4-FFF2-40B4-BE49-F238E27FC236}">
                  <a16:creationId xmlns:a16="http://schemas.microsoft.com/office/drawing/2014/main" id="{EC1EE43E-4ED9-885D-00BB-598F72B095B6}"/>
                </a:ext>
              </a:extLst>
            </p:cNvPr>
            <p:cNvSpPr/>
            <p:nvPr/>
          </p:nvSpPr>
          <p:spPr>
            <a:xfrm>
              <a:off x="8811270" y="2809068"/>
              <a:ext cx="615682" cy="389316"/>
            </a:xfrm>
            <a:prstGeom prst="rect">
              <a:avLst/>
            </a:prstGeom>
            <a:solidFill>
              <a:schemeClr val="bg1">
                <a:lumMod val="6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23" name="Rectangle 22">
              <a:extLst>
                <a:ext uri="{FF2B5EF4-FFF2-40B4-BE49-F238E27FC236}">
                  <a16:creationId xmlns:a16="http://schemas.microsoft.com/office/drawing/2014/main" id="{732D366E-4874-B752-9492-2B14D6FEDAAB}"/>
                </a:ext>
              </a:extLst>
            </p:cNvPr>
            <p:cNvSpPr/>
            <p:nvPr/>
          </p:nvSpPr>
          <p:spPr>
            <a:xfrm>
              <a:off x="9546817" y="2759565"/>
              <a:ext cx="945850" cy="515503"/>
            </a:xfrm>
            <a:prstGeom prst="rect">
              <a:avLst/>
            </a:prstGeom>
            <a:solidFill>
              <a:srgbClr val="00B0F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orbel"/>
                <a:ea typeface="+mn-ea"/>
                <a:cs typeface="+mn-cs"/>
              </a:endParaRPr>
            </a:p>
          </p:txBody>
        </p:sp>
        <p:sp>
          <p:nvSpPr>
            <p:cNvPr id="29" name="Rectangle 28">
              <a:extLst>
                <a:ext uri="{FF2B5EF4-FFF2-40B4-BE49-F238E27FC236}">
                  <a16:creationId xmlns:a16="http://schemas.microsoft.com/office/drawing/2014/main" id="{7B75026C-9199-6119-C8CD-22EAE2FFE96E}"/>
                </a:ext>
              </a:extLst>
            </p:cNvPr>
            <p:cNvSpPr/>
            <p:nvPr/>
          </p:nvSpPr>
          <p:spPr>
            <a:xfrm>
              <a:off x="7833058" y="3297319"/>
              <a:ext cx="1619562" cy="358964"/>
            </a:xfrm>
            <a:prstGeom prst="rect">
              <a:avLst/>
            </a:prstGeom>
            <a:solidFill>
              <a:srgbClr val="00B0F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30" name="Rectangle 29">
              <a:extLst>
                <a:ext uri="{FF2B5EF4-FFF2-40B4-BE49-F238E27FC236}">
                  <a16:creationId xmlns:a16="http://schemas.microsoft.com/office/drawing/2014/main" id="{D8107326-8B14-1619-6CAA-7EC595DBD2DC}"/>
                </a:ext>
              </a:extLst>
            </p:cNvPr>
            <p:cNvSpPr/>
            <p:nvPr/>
          </p:nvSpPr>
          <p:spPr>
            <a:xfrm>
              <a:off x="9617116" y="3293700"/>
              <a:ext cx="1999122" cy="358964"/>
            </a:xfrm>
            <a:prstGeom prst="rect">
              <a:avLst/>
            </a:prstGeom>
            <a:solidFill>
              <a:srgbClr val="FFC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33" name="Rectangle 32">
              <a:extLst>
                <a:ext uri="{FF2B5EF4-FFF2-40B4-BE49-F238E27FC236}">
                  <a16:creationId xmlns:a16="http://schemas.microsoft.com/office/drawing/2014/main" id="{835B9B1E-79A0-C40A-EC83-3518CA916CA1}"/>
                </a:ext>
              </a:extLst>
            </p:cNvPr>
            <p:cNvSpPr/>
            <p:nvPr/>
          </p:nvSpPr>
          <p:spPr>
            <a:xfrm>
              <a:off x="8339659" y="3724464"/>
              <a:ext cx="2591195" cy="358964"/>
            </a:xfrm>
            <a:prstGeom prst="rect">
              <a:avLst/>
            </a:prstGeom>
            <a:solidFill>
              <a:srgbClr val="9558B2">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grpSp>
      <p:grpSp>
        <p:nvGrpSpPr>
          <p:cNvPr id="47" name="Group 46">
            <a:extLst>
              <a:ext uri="{FF2B5EF4-FFF2-40B4-BE49-F238E27FC236}">
                <a16:creationId xmlns:a16="http://schemas.microsoft.com/office/drawing/2014/main" id="{F9C91A4F-D2D2-0C28-03C0-D92D4892F868}"/>
              </a:ext>
            </a:extLst>
          </p:cNvPr>
          <p:cNvGrpSpPr/>
          <p:nvPr/>
        </p:nvGrpSpPr>
        <p:grpSpPr>
          <a:xfrm>
            <a:off x="8209751" y="4707008"/>
            <a:ext cx="3744286" cy="1586894"/>
            <a:chOff x="8209751" y="4707008"/>
            <a:chExt cx="3744286" cy="1586894"/>
          </a:xfrm>
        </p:grpSpPr>
        <p:pic>
          <p:nvPicPr>
            <p:cNvPr id="36" name="Picture 35">
              <a:extLst>
                <a:ext uri="{FF2B5EF4-FFF2-40B4-BE49-F238E27FC236}">
                  <a16:creationId xmlns:a16="http://schemas.microsoft.com/office/drawing/2014/main" id="{1874B715-1E1E-23B7-FB8B-62A966D6C573}"/>
                </a:ext>
              </a:extLst>
            </p:cNvPr>
            <p:cNvPicPr>
              <a:picLocks noChangeAspect="1"/>
            </p:cNvPicPr>
            <p:nvPr/>
          </p:nvPicPr>
          <p:blipFill>
            <a:blip r:embed="rId7"/>
            <a:stretch>
              <a:fillRect/>
            </a:stretch>
          </p:blipFill>
          <p:spPr>
            <a:xfrm>
              <a:off x="8209751" y="4716309"/>
              <a:ext cx="3744286" cy="1577593"/>
            </a:xfrm>
            <a:prstGeom prst="rect">
              <a:avLst/>
            </a:prstGeom>
          </p:spPr>
        </p:pic>
        <p:sp>
          <p:nvSpPr>
            <p:cNvPr id="37" name="Rectangle 36">
              <a:extLst>
                <a:ext uri="{FF2B5EF4-FFF2-40B4-BE49-F238E27FC236}">
                  <a16:creationId xmlns:a16="http://schemas.microsoft.com/office/drawing/2014/main" id="{154620B5-A0EE-6FA4-6803-71FF2F5BB154}"/>
                </a:ext>
              </a:extLst>
            </p:cNvPr>
            <p:cNvSpPr/>
            <p:nvPr/>
          </p:nvSpPr>
          <p:spPr>
            <a:xfrm>
              <a:off x="9035782" y="4707008"/>
              <a:ext cx="615682" cy="295862"/>
            </a:xfrm>
            <a:prstGeom prst="rect">
              <a:avLst/>
            </a:prstGeom>
            <a:solidFill>
              <a:schemeClr val="bg1">
                <a:lumMod val="6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39" name="Rectangle 38">
              <a:extLst>
                <a:ext uri="{FF2B5EF4-FFF2-40B4-BE49-F238E27FC236}">
                  <a16:creationId xmlns:a16="http://schemas.microsoft.com/office/drawing/2014/main" id="{A922A8BC-77A2-D0CA-E857-6ED13BAF5888}"/>
                </a:ext>
              </a:extLst>
            </p:cNvPr>
            <p:cNvSpPr/>
            <p:nvPr/>
          </p:nvSpPr>
          <p:spPr>
            <a:xfrm>
              <a:off x="9815466" y="4716309"/>
              <a:ext cx="2096900" cy="295862"/>
            </a:xfrm>
            <a:prstGeom prst="rect">
              <a:avLst/>
            </a:prstGeom>
            <a:solidFill>
              <a:srgbClr val="00B0F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40" name="Rectangle 39">
              <a:extLst>
                <a:ext uri="{FF2B5EF4-FFF2-40B4-BE49-F238E27FC236}">
                  <a16:creationId xmlns:a16="http://schemas.microsoft.com/office/drawing/2014/main" id="{3D417DE7-CA0D-8138-6120-929181423335}"/>
                </a:ext>
              </a:extLst>
            </p:cNvPr>
            <p:cNvSpPr/>
            <p:nvPr/>
          </p:nvSpPr>
          <p:spPr>
            <a:xfrm>
              <a:off x="9118274" y="5021472"/>
              <a:ext cx="2201094" cy="377864"/>
            </a:xfrm>
            <a:prstGeom prst="rect">
              <a:avLst/>
            </a:prstGeom>
            <a:solidFill>
              <a:srgbClr val="FFC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41" name="Rectangle 40">
              <a:extLst>
                <a:ext uri="{FF2B5EF4-FFF2-40B4-BE49-F238E27FC236}">
                  <a16:creationId xmlns:a16="http://schemas.microsoft.com/office/drawing/2014/main" id="{8932FA29-07F0-BC15-493F-1B5C4C6D32CC}"/>
                </a:ext>
              </a:extLst>
            </p:cNvPr>
            <p:cNvSpPr/>
            <p:nvPr/>
          </p:nvSpPr>
          <p:spPr>
            <a:xfrm>
              <a:off x="9148194" y="5417938"/>
              <a:ext cx="255865" cy="269354"/>
            </a:xfrm>
            <a:prstGeom prst="rect">
              <a:avLst/>
            </a:prstGeom>
            <a:solidFill>
              <a:srgbClr val="000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42" name="Rectangle 41">
              <a:extLst>
                <a:ext uri="{FF2B5EF4-FFF2-40B4-BE49-F238E27FC236}">
                  <a16:creationId xmlns:a16="http://schemas.microsoft.com/office/drawing/2014/main" id="{8CF1E057-B8EB-12DD-BF5E-13BF8AA86EF1}"/>
                </a:ext>
              </a:extLst>
            </p:cNvPr>
            <p:cNvSpPr/>
            <p:nvPr/>
          </p:nvSpPr>
          <p:spPr>
            <a:xfrm>
              <a:off x="9454589" y="5399336"/>
              <a:ext cx="764232" cy="303497"/>
            </a:xfrm>
            <a:prstGeom prst="rect">
              <a:avLst/>
            </a:prstGeom>
            <a:solidFill>
              <a:srgbClr val="00B0F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43" name="Rectangle 42">
              <a:extLst>
                <a:ext uri="{FF2B5EF4-FFF2-40B4-BE49-F238E27FC236}">
                  <a16:creationId xmlns:a16="http://schemas.microsoft.com/office/drawing/2014/main" id="{914BC187-5D14-3882-AE7C-36287CE0429D}"/>
                </a:ext>
              </a:extLst>
            </p:cNvPr>
            <p:cNvSpPr/>
            <p:nvPr/>
          </p:nvSpPr>
          <p:spPr>
            <a:xfrm>
              <a:off x="10312582" y="5398352"/>
              <a:ext cx="764232" cy="303497"/>
            </a:xfrm>
            <a:prstGeom prst="rect">
              <a:avLst/>
            </a:prstGeom>
            <a:solidFill>
              <a:srgbClr val="FFC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44" name="Rectangle 43">
              <a:extLst>
                <a:ext uri="{FF2B5EF4-FFF2-40B4-BE49-F238E27FC236}">
                  <a16:creationId xmlns:a16="http://schemas.microsoft.com/office/drawing/2014/main" id="{8560B902-443C-7706-AA98-DF1E526DEBA2}"/>
                </a:ext>
              </a:extLst>
            </p:cNvPr>
            <p:cNvSpPr/>
            <p:nvPr/>
          </p:nvSpPr>
          <p:spPr>
            <a:xfrm>
              <a:off x="9125508" y="5721436"/>
              <a:ext cx="1093313" cy="286100"/>
            </a:xfrm>
            <a:prstGeom prst="rect">
              <a:avLst/>
            </a:prstGeom>
            <a:solidFill>
              <a:srgbClr val="C2A1D3">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45" name="Rectangle 44">
              <a:extLst>
                <a:ext uri="{FF2B5EF4-FFF2-40B4-BE49-F238E27FC236}">
                  <a16:creationId xmlns:a16="http://schemas.microsoft.com/office/drawing/2014/main" id="{09C5CE11-6DA1-CD9B-84A1-76F3884B082F}"/>
                </a:ext>
              </a:extLst>
            </p:cNvPr>
            <p:cNvSpPr/>
            <p:nvPr/>
          </p:nvSpPr>
          <p:spPr>
            <a:xfrm>
              <a:off x="9031353" y="5986076"/>
              <a:ext cx="1281229" cy="286100"/>
            </a:xfrm>
            <a:prstGeom prst="rect">
              <a:avLst/>
            </a:prstGeom>
            <a:solidFill>
              <a:srgbClr val="C2A1D3">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46" name="Rectangle 45">
              <a:extLst>
                <a:ext uri="{FF2B5EF4-FFF2-40B4-BE49-F238E27FC236}">
                  <a16:creationId xmlns:a16="http://schemas.microsoft.com/office/drawing/2014/main" id="{0D34CC78-DD32-A628-414F-590569D5997F}"/>
                </a:ext>
              </a:extLst>
            </p:cNvPr>
            <p:cNvSpPr/>
            <p:nvPr/>
          </p:nvSpPr>
          <p:spPr>
            <a:xfrm>
              <a:off x="10448698" y="5986076"/>
              <a:ext cx="628116" cy="286100"/>
            </a:xfrm>
            <a:prstGeom prst="rect">
              <a:avLst/>
            </a:prstGeom>
            <a:solidFill>
              <a:srgbClr val="7030A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grpSp>
      <p:cxnSp>
        <p:nvCxnSpPr>
          <p:cNvPr id="48" name="Straight Arrow Connector 47">
            <a:extLst>
              <a:ext uri="{FF2B5EF4-FFF2-40B4-BE49-F238E27FC236}">
                <a16:creationId xmlns:a16="http://schemas.microsoft.com/office/drawing/2014/main" id="{678C545A-54FA-FACB-305F-F96669B881A6}"/>
              </a:ext>
            </a:extLst>
          </p:cNvPr>
          <p:cNvCxnSpPr>
            <a:cxnSpLocks/>
            <a:endCxn id="28" idx="1"/>
          </p:cNvCxnSpPr>
          <p:nvPr/>
        </p:nvCxnSpPr>
        <p:spPr>
          <a:xfrm flipV="1">
            <a:off x="5699915" y="3429000"/>
            <a:ext cx="2433752" cy="669554"/>
          </a:xfrm>
          <a:prstGeom prst="straightConnector1">
            <a:avLst/>
          </a:prstGeom>
          <a:ln w="19050" cap="flat" cmpd="sng" algn="ctr">
            <a:solidFill>
              <a:srgbClr val="FFFFFF">
                <a:alpha val="47843"/>
              </a:srgbClr>
            </a:solidFill>
            <a:prstDash val="dash"/>
            <a:round/>
            <a:headEnd type="diamond" w="med" len="med"/>
            <a:tailEnd type="triangle" w="med" len="med"/>
          </a:ln>
        </p:spPr>
        <p:style>
          <a:lnRef idx="0">
            <a:scrgbClr r="0" g="0" b="0"/>
          </a:lnRef>
          <a:fillRef idx="0">
            <a:scrgbClr r="0" g="0" b="0"/>
          </a:fillRef>
          <a:effectRef idx="0">
            <a:scrgbClr r="0" g="0" b="0"/>
          </a:effectRef>
          <a:fontRef idx="minor">
            <a:schemeClr val="tx1"/>
          </a:fontRef>
        </p:style>
      </p:cxnSp>
      <p:sp>
        <p:nvSpPr>
          <p:cNvPr id="4" name="TextBox 3">
            <a:extLst>
              <a:ext uri="{FF2B5EF4-FFF2-40B4-BE49-F238E27FC236}">
                <a16:creationId xmlns:a16="http://schemas.microsoft.com/office/drawing/2014/main" id="{49A0029F-C97B-A325-3E79-EF4D5D2506CC}"/>
              </a:ext>
            </a:extLst>
          </p:cNvPr>
          <p:cNvSpPr txBox="1"/>
          <p:nvPr/>
        </p:nvSpPr>
        <p:spPr>
          <a:xfrm>
            <a:off x="9671967" y="662498"/>
            <a:ext cx="2166132" cy="276999"/>
          </a:xfrm>
          <a:prstGeom prst="rect">
            <a:avLst/>
          </a:prstGeom>
          <a:solidFill>
            <a:srgbClr val="FFC000"/>
          </a:solidFill>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200" dirty="0">
                <a:latin typeface="Tw Cen MT" panose="020B0602020104020603" pitchFamily="34" charset="0"/>
              </a:rPr>
              <a:t>Generator Ramping Constraints</a:t>
            </a:r>
          </a:p>
        </p:txBody>
      </p:sp>
      <p:sp>
        <p:nvSpPr>
          <p:cNvPr id="7" name="TextBox 6">
            <a:extLst>
              <a:ext uri="{FF2B5EF4-FFF2-40B4-BE49-F238E27FC236}">
                <a16:creationId xmlns:a16="http://schemas.microsoft.com/office/drawing/2014/main" id="{5B05285D-525A-E8DB-198F-49EC0C3F2FF2}"/>
              </a:ext>
            </a:extLst>
          </p:cNvPr>
          <p:cNvSpPr txBox="1"/>
          <p:nvPr/>
        </p:nvSpPr>
        <p:spPr>
          <a:xfrm>
            <a:off x="10193342" y="1820243"/>
            <a:ext cx="1662450" cy="276999"/>
          </a:xfrm>
          <a:prstGeom prst="rect">
            <a:avLst/>
          </a:prstGeom>
          <a:solidFill>
            <a:srgbClr val="C2A1D3"/>
          </a:solidFill>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200" dirty="0">
                <a:latin typeface="Tw Cen MT" panose="020B0602020104020603" pitchFamily="34" charset="0"/>
              </a:rPr>
              <a:t>Battery SOC Constraint</a:t>
            </a:r>
          </a:p>
        </p:txBody>
      </p:sp>
      <p:sp>
        <p:nvSpPr>
          <p:cNvPr id="9" name="TextBox 8">
            <a:extLst>
              <a:ext uri="{FF2B5EF4-FFF2-40B4-BE49-F238E27FC236}">
                <a16:creationId xmlns:a16="http://schemas.microsoft.com/office/drawing/2014/main" id="{5B89C487-51C1-2974-BF6B-2F85A6DDA436}"/>
              </a:ext>
            </a:extLst>
          </p:cNvPr>
          <p:cNvSpPr txBox="1"/>
          <p:nvPr/>
        </p:nvSpPr>
        <p:spPr>
          <a:xfrm>
            <a:off x="8696769" y="4127668"/>
            <a:ext cx="2919940" cy="461665"/>
          </a:xfrm>
          <a:prstGeom prst="rect">
            <a:avLst/>
          </a:prstGeom>
          <a:solidFill>
            <a:schemeClr val="bg1">
              <a:lumMod val="65000"/>
            </a:schemeClr>
          </a:solidFill>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200" dirty="0">
                <a:latin typeface="Tw Cen MT" panose="020B0602020104020603" pitchFamily="34" charset="0"/>
              </a:rPr>
              <a:t>Lagrangian Function representing the full MPOPF problem (all time-steps)</a:t>
            </a:r>
          </a:p>
        </p:txBody>
      </p:sp>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A5D8E216-60F7-6510-1C69-434ECF4DED52}"/>
                  </a:ext>
                </a:extLst>
              </p:cNvPr>
              <p:cNvSpPr txBox="1"/>
              <p:nvPr/>
            </p:nvSpPr>
            <p:spPr>
              <a:xfrm>
                <a:off x="6096000" y="6335263"/>
                <a:ext cx="5989846" cy="430887"/>
              </a:xfrm>
              <a:prstGeom prst="rect">
                <a:avLst/>
              </a:prstGeom>
              <a:solidFill>
                <a:schemeClr val="bg1">
                  <a:lumMod val="65000"/>
                </a:schemeClr>
              </a:solidFill>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100" dirty="0">
                    <a:latin typeface="Tw Cen MT" panose="020B0602020104020603" pitchFamily="34" charset="0"/>
                  </a:rPr>
                  <a:t>Lagrangian Function representing the OPF problem for the </a:t>
                </a:r>
                <a14:m>
                  <m:oMath xmlns:m="http://schemas.openxmlformats.org/officeDocument/2006/math">
                    <m:r>
                      <a:rPr lang="en-US" sz="1100" b="0" i="1" smtClean="0">
                        <a:latin typeface="Cambria Math" panose="02040503050406030204" pitchFamily="18" charset="0"/>
                      </a:rPr>
                      <m:t>𝑡</m:t>
                    </m:r>
                  </m:oMath>
                </a14:m>
                <a:r>
                  <a:rPr lang="en-US" sz="1100" dirty="0">
                    <a:latin typeface="Tw Cen MT" panose="020B0602020104020603" pitchFamily="34" charset="0"/>
                  </a:rPr>
                  <a:t>-th time-step. Notice that the ‘new’ blocks are just terms from the ‘existing’ blocks but coming from the adjacent time-steps to </a:t>
                </a:r>
                <a14:m>
                  <m:oMath xmlns:m="http://schemas.openxmlformats.org/officeDocument/2006/math">
                    <m:r>
                      <a:rPr lang="en-US" sz="1100" b="0" i="1" smtClean="0">
                        <a:latin typeface="Cambria Math" panose="02040503050406030204" pitchFamily="18" charset="0"/>
                      </a:rPr>
                      <m:t>𝑡</m:t>
                    </m:r>
                    <m:r>
                      <a:rPr lang="en-US" sz="1100" b="0" i="1" smtClean="0">
                        <a:latin typeface="Cambria Math" panose="02040503050406030204" pitchFamily="18" charset="0"/>
                      </a:rPr>
                      <m:t>:{</m:t>
                    </m:r>
                    <m:r>
                      <a:rPr lang="en-US" sz="1100" b="0" i="1" smtClean="0">
                        <a:latin typeface="Cambria Math" panose="02040503050406030204" pitchFamily="18" charset="0"/>
                      </a:rPr>
                      <m:t>𝑡</m:t>
                    </m:r>
                    <m:r>
                      <a:rPr lang="en-US" sz="1100" b="0" i="1" smtClean="0">
                        <a:latin typeface="Cambria Math" panose="02040503050406030204" pitchFamily="18" charset="0"/>
                      </a:rPr>
                      <m:t>−</m:t>
                    </m:r>
                    <m:r>
                      <m:rPr>
                        <m:sty m:val="p"/>
                      </m:rPr>
                      <a:rPr lang="en-US" sz="1100" b="0" i="0" smtClean="0">
                        <a:latin typeface="Cambria Math" panose="02040503050406030204" pitchFamily="18" charset="0"/>
                      </a:rPr>
                      <m:t>Δ</m:t>
                    </m:r>
                    <m:r>
                      <a:rPr lang="en-US" sz="1100" b="0" i="1" smtClean="0">
                        <a:latin typeface="Cambria Math" panose="02040503050406030204" pitchFamily="18" charset="0"/>
                      </a:rPr>
                      <m:t>𝑡</m:t>
                    </m:r>
                    <m:r>
                      <a:rPr lang="en-US" sz="1100" b="0" i="1" smtClean="0">
                        <a:latin typeface="Cambria Math" panose="02040503050406030204" pitchFamily="18" charset="0"/>
                      </a:rPr>
                      <m:t>, </m:t>
                    </m:r>
                    <m:r>
                      <a:rPr lang="en-US" sz="1100" b="0" i="1" smtClean="0">
                        <a:latin typeface="Cambria Math" panose="02040503050406030204" pitchFamily="18" charset="0"/>
                      </a:rPr>
                      <m:t>𝑡</m:t>
                    </m:r>
                    <m:r>
                      <a:rPr lang="en-US" sz="1100" b="0" i="1" smtClean="0">
                        <a:latin typeface="Cambria Math" panose="02040503050406030204" pitchFamily="18" charset="0"/>
                      </a:rPr>
                      <m:t>+</m:t>
                    </m:r>
                    <m:r>
                      <m:rPr>
                        <m:sty m:val="p"/>
                      </m:rPr>
                      <a:rPr lang="en-US" sz="1100" b="0" i="0" smtClean="0">
                        <a:latin typeface="Cambria Math" panose="02040503050406030204" pitchFamily="18" charset="0"/>
                      </a:rPr>
                      <m:t>Δ</m:t>
                    </m:r>
                    <m:r>
                      <a:rPr lang="en-US" sz="1100" b="0" i="1" smtClean="0">
                        <a:latin typeface="Cambria Math" panose="02040503050406030204" pitchFamily="18" charset="0"/>
                      </a:rPr>
                      <m:t>𝑡</m:t>
                    </m:r>
                    <m:r>
                      <a:rPr lang="en-US" sz="1100" b="0" i="1" smtClean="0">
                        <a:latin typeface="Cambria Math" panose="02040503050406030204" pitchFamily="18" charset="0"/>
                      </a:rPr>
                      <m:t>}</m:t>
                    </m:r>
                  </m:oMath>
                </a14:m>
                <a:endParaRPr lang="en-US" sz="1100" dirty="0">
                  <a:latin typeface="Tw Cen MT" panose="020B0602020104020603" pitchFamily="34" charset="0"/>
                </a:endParaRPr>
              </a:p>
            </p:txBody>
          </p:sp>
        </mc:Choice>
        <mc:Fallback>
          <p:sp>
            <p:nvSpPr>
              <p:cNvPr id="13" name="TextBox 12">
                <a:extLst>
                  <a:ext uri="{FF2B5EF4-FFF2-40B4-BE49-F238E27FC236}">
                    <a16:creationId xmlns:a16="http://schemas.microsoft.com/office/drawing/2014/main" id="{A5D8E216-60F7-6510-1C69-434ECF4DED52}"/>
                  </a:ext>
                </a:extLst>
              </p:cNvPr>
              <p:cNvSpPr txBox="1">
                <a:spLocks noRot="1" noChangeAspect="1" noMove="1" noResize="1" noEditPoints="1" noAdjustHandles="1" noChangeArrowheads="1" noChangeShapeType="1" noTextEdit="1"/>
              </p:cNvSpPr>
              <p:nvPr/>
            </p:nvSpPr>
            <p:spPr>
              <a:xfrm>
                <a:off x="6096000" y="6335263"/>
                <a:ext cx="5989846" cy="430887"/>
              </a:xfrm>
              <a:prstGeom prst="rect">
                <a:avLst/>
              </a:prstGeom>
              <a:blipFill>
                <a:blip r:embed="rId8"/>
                <a:stretch>
                  <a:fillRect b="-6849"/>
                </a:stretch>
              </a:blipFill>
            </p:spPr>
            <p:txBody>
              <a:bodyPr/>
              <a:lstStyle/>
              <a:p>
                <a:r>
                  <a:rPr lang="en-US">
                    <a:noFill/>
                  </a:rPr>
                  <a:t> </a:t>
                </a:r>
              </a:p>
            </p:txBody>
          </p:sp>
        </mc:Fallback>
      </mc:AlternateContent>
    </p:spTree>
    <p:extLst>
      <p:ext uri="{BB962C8B-B14F-4D97-AF65-F5344CB8AC3E}">
        <p14:creationId xmlns:p14="http://schemas.microsoft.com/office/powerpoint/2010/main" val="20751202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orbel"/>
              <a:ea typeface="+mn-ea"/>
              <a:cs typeface="+mn-cs"/>
            </a:endParaRPr>
          </a:p>
        </p:txBody>
      </p:sp>
      <p:sp>
        <p:nvSpPr>
          <p:cNvPr id="2" name="Title 1">
            <a:extLst>
              <a:ext uri="{FF2B5EF4-FFF2-40B4-BE49-F238E27FC236}">
                <a16:creationId xmlns:a16="http://schemas.microsoft.com/office/drawing/2014/main" id="{8CA6AE32-DF71-354F-1E09-26A4135D291D}"/>
              </a:ext>
            </a:extLst>
          </p:cNvPr>
          <p:cNvSpPr>
            <a:spLocks noGrp="1"/>
          </p:cNvSpPr>
          <p:nvPr>
            <p:ph type="title"/>
          </p:nvPr>
        </p:nvSpPr>
        <p:spPr>
          <a:xfrm>
            <a:off x="838200" y="448721"/>
            <a:ext cx="5257800" cy="1225650"/>
          </a:xfrm>
        </p:spPr>
        <p:txBody>
          <a:bodyPr vert="horz" lIns="91440" tIns="45720" rIns="91440" bIns="45720" rtlCol="0" anchor="b">
            <a:normAutofit fontScale="90000"/>
          </a:bodyPr>
          <a:lstStyle/>
          <a:p>
            <a:r>
              <a:rPr lang="en-US" sz="2700" dirty="0">
                <a:latin typeface="+mj-lt"/>
              </a:rPr>
              <a:t>How do others ‘scalably’ solve it? </a:t>
            </a:r>
            <a:r>
              <a:rPr lang="en-US" sz="2700" b="0" dirty="0">
                <a:latin typeface="+mj-lt"/>
              </a:rPr>
              <a:t>– </a:t>
            </a:r>
            <a:r>
              <a:rPr lang="en-US" sz="2200" b="0" dirty="0">
                <a:highlight>
                  <a:srgbClr val="9558B2"/>
                </a:highlight>
                <a:latin typeface="+mj-lt"/>
              </a:rPr>
              <a:t>Some sort of Algorithms involving Primal Dual Decomposition of the Constraints containing Variables from different time-steps  </a:t>
            </a:r>
            <a:endParaRPr lang="en-US" sz="2700" b="0" dirty="0">
              <a:highlight>
                <a:srgbClr val="9558B2"/>
              </a:highlight>
              <a:latin typeface="+mj-lt"/>
            </a:endParaRPr>
          </a:p>
        </p:txBody>
      </p:sp>
      <p:cxnSp>
        <p:nvCxnSpPr>
          <p:cNvPr id="12" name="Straight Connector 11">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1873" y="1749756"/>
            <a:ext cx="471830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4BBF8E78-CA66-247A-AB47-8F56AD116915}"/>
                  </a:ext>
                </a:extLst>
              </p:cNvPr>
              <p:cNvSpPr>
                <a:spLocks noGrp="1"/>
              </p:cNvSpPr>
              <p:nvPr>
                <p:ph idx="1"/>
              </p:nvPr>
            </p:nvSpPr>
            <p:spPr>
              <a:xfrm>
                <a:off x="897769" y="1909191"/>
                <a:ext cx="7120333" cy="4435909"/>
              </a:xfrm>
            </p:spPr>
            <p:txBody>
              <a:bodyPr vert="horz" lIns="91440" tIns="45720" rIns="91440" bIns="45720" rtlCol="0">
                <a:normAutofit lnSpcReduction="10000"/>
              </a:bodyPr>
              <a:lstStyle/>
              <a:p>
                <a:pPr marL="480060" lvl="1" indent="-342900"/>
                <a:r>
                  <a:rPr lang="en-US" dirty="0">
                    <a:solidFill>
                      <a:srgbClr val="FFFF00"/>
                    </a:solidFill>
                  </a:rPr>
                  <a:t>Finally, from the full horizon problem, a </a:t>
                </a:r>
                <a14:m>
                  <m:oMath xmlns:m="http://schemas.openxmlformats.org/officeDocument/2006/math">
                    <m:r>
                      <a:rPr lang="en-US" b="1" i="1" smtClean="0">
                        <a:solidFill>
                          <a:srgbClr val="FFFF00"/>
                        </a:solidFill>
                        <a:latin typeface="Cambria Math" panose="02040503050406030204" pitchFamily="18" charset="0"/>
                      </a:rPr>
                      <m:t>𝒕</m:t>
                    </m:r>
                  </m:oMath>
                </a14:m>
                <a:r>
                  <a:rPr lang="en-US" b="1" dirty="0">
                    <a:solidFill>
                      <a:srgbClr val="FFFF00"/>
                    </a:solidFill>
                  </a:rPr>
                  <a:t>-th time-step problem function </a:t>
                </a:r>
                <a:r>
                  <a:rPr lang="en-US" dirty="0">
                    <a:solidFill>
                      <a:srgbClr val="FFFF00"/>
                    </a:solidFill>
                  </a:rPr>
                  <a:t>is carved out, which, outside the variables for that time-step, </a:t>
                </a:r>
                <a:r>
                  <a:rPr lang="en-US" b="1" dirty="0">
                    <a:solidFill>
                      <a:srgbClr val="FFFF00"/>
                    </a:solidFill>
                  </a:rPr>
                  <a:t>only contains certain primal and dual variables outside the time-step</a:t>
                </a:r>
                <a:r>
                  <a:rPr lang="en-US" dirty="0">
                    <a:solidFill>
                      <a:srgbClr val="FFFF00"/>
                    </a:solidFill>
                  </a:rPr>
                  <a:t>, including:</a:t>
                </a:r>
              </a:p>
              <a:p>
                <a:pPr marL="662940" lvl="2" indent="-342900"/>
                <a:r>
                  <a:rPr lang="en-US" dirty="0"/>
                  <a:t>Past Primal Variables: </a:t>
                </a:r>
                <a14:m>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𝑃</m:t>
                        </m:r>
                      </m:e>
                      <m:sub>
                        <m:r>
                          <m:rPr>
                            <m:sty m:val="p"/>
                          </m:rPr>
                          <a:rPr lang="en-US" b="0" i="0" smtClean="0">
                            <a:latin typeface="Cambria Math" panose="02040503050406030204" pitchFamily="18" charset="0"/>
                          </a:rPr>
                          <m:t>G</m:t>
                        </m:r>
                      </m:sub>
                      <m:sup>
                        <m:r>
                          <a:rPr lang="en-US" b="0" i="1" smtClean="0">
                            <a:latin typeface="Cambria Math" panose="02040503050406030204" pitchFamily="18" charset="0"/>
                          </a:rPr>
                          <m:t>𝑡</m:t>
                        </m:r>
                        <m:r>
                          <a:rPr lang="en-US" b="0" i="1" smtClean="0">
                            <a:latin typeface="Cambria Math" panose="02040503050406030204" pitchFamily="18" charset="0"/>
                          </a:rPr>
                          <m:t>−</m:t>
                        </m:r>
                        <m:r>
                          <m:rPr>
                            <m:sty m:val="p"/>
                          </m:rPr>
                          <a:rPr lang="en-US" b="0" i="0" smtClean="0">
                            <a:latin typeface="Cambria Math" panose="02040503050406030204" pitchFamily="18" charset="0"/>
                          </a:rPr>
                          <m:t>Δ</m:t>
                        </m:r>
                        <m:r>
                          <a:rPr lang="en-US" b="0" i="1" smtClean="0">
                            <a:latin typeface="Cambria Math" panose="02040503050406030204" pitchFamily="18" charset="0"/>
                          </a:rPr>
                          <m:t>𝑡</m:t>
                        </m:r>
                      </m:sup>
                    </m:sSubSup>
                    <m:r>
                      <a:rPr lang="en-US" b="0" i="1" smtClean="0">
                        <a:latin typeface="Cambria Math" panose="02040503050406030204" pitchFamily="18" charset="0"/>
                      </a:rPr>
                      <m:t>, </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𝐵</m:t>
                        </m:r>
                      </m:e>
                      <m:sup>
                        <m:r>
                          <a:rPr lang="en-US" b="0" i="1" smtClean="0">
                            <a:latin typeface="Cambria Math" panose="02040503050406030204" pitchFamily="18" charset="0"/>
                          </a:rPr>
                          <m:t>𝑡</m:t>
                        </m:r>
                        <m:r>
                          <a:rPr lang="en-US" b="0" i="1" smtClean="0">
                            <a:latin typeface="Cambria Math" panose="02040503050406030204" pitchFamily="18" charset="0"/>
                          </a:rPr>
                          <m:t>−</m:t>
                        </m:r>
                        <m:r>
                          <m:rPr>
                            <m:sty m:val="p"/>
                          </m:rPr>
                          <a:rPr lang="en-US" b="0" i="0" smtClean="0">
                            <a:latin typeface="Cambria Math" panose="02040503050406030204" pitchFamily="18" charset="0"/>
                          </a:rPr>
                          <m:t>Δ</m:t>
                        </m:r>
                        <m:r>
                          <a:rPr lang="en-US" b="0" i="1" smtClean="0">
                            <a:latin typeface="Cambria Math" panose="02040503050406030204" pitchFamily="18" charset="0"/>
                          </a:rPr>
                          <m:t>𝑡</m:t>
                        </m:r>
                      </m:sup>
                    </m:sSup>
                  </m:oMath>
                </a14:m>
                <a:endParaRPr lang="en-US" b="0" i="1" dirty="0">
                  <a:latin typeface="Cambria Math" panose="02040503050406030204" pitchFamily="18" charset="0"/>
                </a:endParaRPr>
              </a:p>
              <a:p>
                <a:pPr marL="662940" lvl="2" indent="-342900"/>
                <a:r>
                  <a:rPr lang="en-US" dirty="0"/>
                  <a:t>Future Dual Variables: </a:t>
                </a:r>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𝜇</m:t>
                        </m:r>
                      </m:e>
                      <m:sub>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𝑟𝑎𝑚𝑝</m:t>
                            </m:r>
                          </m:sub>
                        </m:sSub>
                      </m:sub>
                      <m:sup>
                        <m:r>
                          <a:rPr lang="en-US" i="1">
                            <a:latin typeface="Cambria Math" panose="02040503050406030204" pitchFamily="18" charset="0"/>
                          </a:rPr>
                          <m:t>𝑡</m:t>
                        </m:r>
                        <m:r>
                          <a:rPr lang="en-US" b="0" i="1" smtClean="0">
                            <a:latin typeface="Cambria Math" panose="02040503050406030204" pitchFamily="18" charset="0"/>
                          </a:rPr>
                          <m:t>+</m:t>
                        </m:r>
                        <m:r>
                          <m:rPr>
                            <m:sty m:val="p"/>
                          </m:rPr>
                          <a:rPr lang="en-US" b="0" i="0" smtClean="0">
                            <a:latin typeface="Cambria Math" panose="02040503050406030204" pitchFamily="18" charset="0"/>
                          </a:rPr>
                          <m:t>Δ</m:t>
                        </m:r>
                        <m:r>
                          <a:rPr lang="en-US" b="0" i="1" smtClean="0">
                            <a:latin typeface="Cambria Math" panose="02040503050406030204" pitchFamily="18" charset="0"/>
                          </a:rPr>
                          <m:t>𝑡</m:t>
                        </m:r>
                      </m:sup>
                    </m:sSubSup>
                  </m:oMath>
                </a14:m>
                <a:r>
                  <a:rPr lang="en-US" dirty="0"/>
                  <a:t> (both </a:t>
                </a:r>
                <a:r>
                  <a:rPr lang="en-US" dirty="0">
                    <a:solidFill>
                      <a:srgbClr val="FFC000"/>
                    </a:solidFill>
                  </a:rPr>
                  <a:t>lower</a:t>
                </a:r>
                <a:r>
                  <a:rPr lang="en-US" dirty="0"/>
                  <a:t> and </a:t>
                </a:r>
                <a:r>
                  <a:rPr lang="en-US" dirty="0">
                    <a:solidFill>
                      <a:srgbClr val="00B0F0"/>
                    </a:solidFill>
                  </a:rPr>
                  <a:t>upper</a:t>
                </a:r>
                <a:r>
                  <a:rPr lang="en-US" dirty="0"/>
                  <a:t> bounds), </a:t>
                </a:r>
                <a14:m>
                  <m:oMath xmlns:m="http://schemas.openxmlformats.org/officeDocument/2006/math">
                    <m:sSubSup>
                      <m:sSubSupPr>
                        <m:ctrlPr>
                          <a:rPr lang="en-US" b="0" i="1" smtClean="0">
                            <a:solidFill>
                              <a:srgbClr val="FFFF00"/>
                            </a:solidFill>
                            <a:latin typeface="Cambria Math" panose="02040503050406030204" pitchFamily="18" charset="0"/>
                          </a:rPr>
                        </m:ctrlPr>
                      </m:sSubSupPr>
                      <m:e>
                        <m:r>
                          <a:rPr lang="en-US" b="0" i="1" smtClean="0">
                            <a:solidFill>
                              <a:srgbClr val="FFFF00"/>
                            </a:solidFill>
                            <a:latin typeface="Cambria Math" panose="02040503050406030204" pitchFamily="18" charset="0"/>
                          </a:rPr>
                          <m:t>𝜆</m:t>
                        </m:r>
                      </m:e>
                      <m:sub>
                        <m:r>
                          <a:rPr lang="en-US" b="0" i="1" smtClean="0">
                            <a:solidFill>
                              <a:srgbClr val="FFFF00"/>
                            </a:solidFill>
                            <a:latin typeface="Cambria Math" panose="02040503050406030204" pitchFamily="18" charset="0"/>
                          </a:rPr>
                          <m:t>𝐵</m:t>
                        </m:r>
                      </m:sub>
                      <m:sup>
                        <m:r>
                          <a:rPr lang="en-US" b="0" i="1" smtClean="0">
                            <a:solidFill>
                              <a:srgbClr val="FFFF00"/>
                            </a:solidFill>
                            <a:latin typeface="Cambria Math" panose="02040503050406030204" pitchFamily="18" charset="0"/>
                          </a:rPr>
                          <m:t>𝑡</m:t>
                        </m:r>
                        <m:r>
                          <a:rPr lang="en-US" b="0" i="1" smtClean="0">
                            <a:solidFill>
                              <a:srgbClr val="FFFF00"/>
                            </a:solidFill>
                            <a:latin typeface="Cambria Math" panose="02040503050406030204" pitchFamily="18" charset="0"/>
                          </a:rPr>
                          <m:t>+</m:t>
                        </m:r>
                        <m:r>
                          <m:rPr>
                            <m:sty m:val="p"/>
                          </m:rPr>
                          <a:rPr lang="en-US" b="0" i="0" smtClean="0">
                            <a:solidFill>
                              <a:srgbClr val="FFFF00"/>
                            </a:solidFill>
                            <a:latin typeface="Cambria Math" panose="02040503050406030204" pitchFamily="18" charset="0"/>
                          </a:rPr>
                          <m:t>Δ</m:t>
                        </m:r>
                        <m:r>
                          <a:rPr lang="en-US" b="0" i="1" smtClean="0">
                            <a:solidFill>
                              <a:srgbClr val="FFFF00"/>
                            </a:solidFill>
                            <a:latin typeface="Cambria Math" panose="02040503050406030204" pitchFamily="18" charset="0"/>
                          </a:rPr>
                          <m:t>𝑡</m:t>
                        </m:r>
                      </m:sup>
                    </m:sSubSup>
                  </m:oMath>
                </a14:m>
                <a:endParaRPr lang="en-US" dirty="0"/>
              </a:p>
              <a:p>
                <a:pPr marL="662940" lvl="2" indent="-342900"/>
                <a:endParaRPr lang="en-US" dirty="0"/>
              </a:p>
              <a:p>
                <a:pPr marL="662940" lvl="2" indent="-342900"/>
                <a:r>
                  <a:rPr lang="en-US" dirty="0"/>
                  <a:t>While the problem itself cannot be solved for without knowing both past and future variables, as part of their Differential Dynamic Programming (DDP) Paradigm, they do a Forwards Pass and a Backwards Pass, wherein in each pass, they assume one set of variables to be constant (initially guessed, or possibly known from a previous computation).</a:t>
                </a:r>
              </a:p>
              <a:p>
                <a:pPr marL="480060" lvl="1" indent="-342900"/>
                <a:endParaRPr lang="en-US" dirty="0"/>
              </a:p>
              <a:p>
                <a:pPr marL="320040" lvl="2" indent="0">
                  <a:buNone/>
                </a:pPr>
                <a:endParaRPr lang="en-US" dirty="0"/>
              </a:p>
            </p:txBody>
          </p:sp>
        </mc:Choice>
        <mc:Fallback>
          <p:sp>
            <p:nvSpPr>
              <p:cNvPr id="3" name="Content Placeholder 2">
                <a:extLst>
                  <a:ext uri="{FF2B5EF4-FFF2-40B4-BE49-F238E27FC236}">
                    <a16:creationId xmlns:a16="http://schemas.microsoft.com/office/drawing/2014/main" id="{4BBF8E78-CA66-247A-AB47-8F56AD116915}"/>
                  </a:ext>
                </a:extLst>
              </p:cNvPr>
              <p:cNvSpPr>
                <a:spLocks noGrp="1" noRot="1" noChangeAspect="1" noMove="1" noResize="1" noEditPoints="1" noAdjustHandles="1" noChangeArrowheads="1" noChangeShapeType="1" noTextEdit="1"/>
              </p:cNvSpPr>
              <p:nvPr>
                <p:ph idx="1"/>
              </p:nvPr>
            </p:nvSpPr>
            <p:spPr>
              <a:xfrm>
                <a:off x="897769" y="1909191"/>
                <a:ext cx="7120333" cy="4435909"/>
              </a:xfrm>
              <a:blipFill>
                <a:blip r:embed="rId2"/>
                <a:stretch>
                  <a:fillRect t="-2335" b="-2198"/>
                </a:stretch>
              </a:blipFill>
            </p:spPr>
            <p:txBody>
              <a:bodyPr/>
              <a:lstStyle/>
              <a:p>
                <a:r>
                  <a:rPr lang="en-US">
                    <a:noFill/>
                  </a:rPr>
                  <a:t> </a:t>
                </a:r>
              </a:p>
            </p:txBody>
          </p:sp>
        </mc:Fallback>
      </mc:AlternateContent>
      <p:cxnSp>
        <p:nvCxnSpPr>
          <p:cNvPr id="14" name="Straight Connector 13">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4027" y="5707672"/>
            <a:ext cx="47139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47" name="Group 46">
            <a:extLst>
              <a:ext uri="{FF2B5EF4-FFF2-40B4-BE49-F238E27FC236}">
                <a16:creationId xmlns:a16="http://schemas.microsoft.com/office/drawing/2014/main" id="{F9C91A4F-D2D2-0C28-03C0-D92D4892F868}"/>
              </a:ext>
            </a:extLst>
          </p:cNvPr>
          <p:cNvGrpSpPr/>
          <p:nvPr/>
        </p:nvGrpSpPr>
        <p:grpSpPr>
          <a:xfrm>
            <a:off x="8577368" y="793544"/>
            <a:ext cx="3744286" cy="1586894"/>
            <a:chOff x="8209751" y="4707008"/>
            <a:chExt cx="3744286" cy="1586894"/>
          </a:xfrm>
        </p:grpSpPr>
        <p:pic>
          <p:nvPicPr>
            <p:cNvPr id="36" name="Picture 35">
              <a:extLst>
                <a:ext uri="{FF2B5EF4-FFF2-40B4-BE49-F238E27FC236}">
                  <a16:creationId xmlns:a16="http://schemas.microsoft.com/office/drawing/2014/main" id="{1874B715-1E1E-23B7-FB8B-62A966D6C573}"/>
                </a:ext>
              </a:extLst>
            </p:cNvPr>
            <p:cNvPicPr>
              <a:picLocks noChangeAspect="1"/>
            </p:cNvPicPr>
            <p:nvPr/>
          </p:nvPicPr>
          <p:blipFill>
            <a:blip r:embed="rId3"/>
            <a:stretch>
              <a:fillRect/>
            </a:stretch>
          </p:blipFill>
          <p:spPr>
            <a:xfrm>
              <a:off x="8209751" y="4716309"/>
              <a:ext cx="3744286" cy="1577593"/>
            </a:xfrm>
            <a:prstGeom prst="rect">
              <a:avLst/>
            </a:prstGeom>
          </p:spPr>
        </p:pic>
        <p:sp>
          <p:nvSpPr>
            <p:cNvPr id="37" name="Rectangle 36">
              <a:extLst>
                <a:ext uri="{FF2B5EF4-FFF2-40B4-BE49-F238E27FC236}">
                  <a16:creationId xmlns:a16="http://schemas.microsoft.com/office/drawing/2014/main" id="{154620B5-A0EE-6FA4-6803-71FF2F5BB154}"/>
                </a:ext>
              </a:extLst>
            </p:cNvPr>
            <p:cNvSpPr/>
            <p:nvPr/>
          </p:nvSpPr>
          <p:spPr>
            <a:xfrm>
              <a:off x="9035782" y="4707008"/>
              <a:ext cx="615682" cy="295862"/>
            </a:xfrm>
            <a:prstGeom prst="rect">
              <a:avLst/>
            </a:prstGeom>
            <a:solidFill>
              <a:schemeClr val="bg1">
                <a:lumMod val="6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39" name="Rectangle 38">
              <a:extLst>
                <a:ext uri="{FF2B5EF4-FFF2-40B4-BE49-F238E27FC236}">
                  <a16:creationId xmlns:a16="http://schemas.microsoft.com/office/drawing/2014/main" id="{A922A8BC-77A2-D0CA-E857-6ED13BAF5888}"/>
                </a:ext>
              </a:extLst>
            </p:cNvPr>
            <p:cNvSpPr/>
            <p:nvPr/>
          </p:nvSpPr>
          <p:spPr>
            <a:xfrm>
              <a:off x="9815466" y="4716309"/>
              <a:ext cx="2096900" cy="295862"/>
            </a:xfrm>
            <a:prstGeom prst="rect">
              <a:avLst/>
            </a:prstGeom>
            <a:solidFill>
              <a:srgbClr val="00B0F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40" name="Rectangle 39">
              <a:extLst>
                <a:ext uri="{FF2B5EF4-FFF2-40B4-BE49-F238E27FC236}">
                  <a16:creationId xmlns:a16="http://schemas.microsoft.com/office/drawing/2014/main" id="{3D417DE7-CA0D-8138-6120-929181423335}"/>
                </a:ext>
              </a:extLst>
            </p:cNvPr>
            <p:cNvSpPr/>
            <p:nvPr/>
          </p:nvSpPr>
          <p:spPr>
            <a:xfrm>
              <a:off x="9118274" y="5021472"/>
              <a:ext cx="2201094" cy="377864"/>
            </a:xfrm>
            <a:prstGeom prst="rect">
              <a:avLst/>
            </a:prstGeom>
            <a:solidFill>
              <a:srgbClr val="FFC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41" name="Rectangle 40">
              <a:extLst>
                <a:ext uri="{FF2B5EF4-FFF2-40B4-BE49-F238E27FC236}">
                  <a16:creationId xmlns:a16="http://schemas.microsoft.com/office/drawing/2014/main" id="{8932FA29-07F0-BC15-493F-1B5C4C6D32CC}"/>
                </a:ext>
              </a:extLst>
            </p:cNvPr>
            <p:cNvSpPr/>
            <p:nvPr/>
          </p:nvSpPr>
          <p:spPr>
            <a:xfrm>
              <a:off x="9148194" y="5417938"/>
              <a:ext cx="255865" cy="269354"/>
            </a:xfrm>
            <a:prstGeom prst="rect">
              <a:avLst/>
            </a:prstGeom>
            <a:solidFill>
              <a:srgbClr val="000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42" name="Rectangle 41">
              <a:extLst>
                <a:ext uri="{FF2B5EF4-FFF2-40B4-BE49-F238E27FC236}">
                  <a16:creationId xmlns:a16="http://schemas.microsoft.com/office/drawing/2014/main" id="{8CF1E057-B8EB-12DD-BF5E-13BF8AA86EF1}"/>
                </a:ext>
              </a:extLst>
            </p:cNvPr>
            <p:cNvSpPr/>
            <p:nvPr/>
          </p:nvSpPr>
          <p:spPr>
            <a:xfrm>
              <a:off x="9454589" y="5399336"/>
              <a:ext cx="764232" cy="303497"/>
            </a:xfrm>
            <a:prstGeom prst="rect">
              <a:avLst/>
            </a:prstGeom>
            <a:solidFill>
              <a:srgbClr val="00B0F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43" name="Rectangle 42">
              <a:extLst>
                <a:ext uri="{FF2B5EF4-FFF2-40B4-BE49-F238E27FC236}">
                  <a16:creationId xmlns:a16="http://schemas.microsoft.com/office/drawing/2014/main" id="{914BC187-5D14-3882-AE7C-36287CE0429D}"/>
                </a:ext>
              </a:extLst>
            </p:cNvPr>
            <p:cNvSpPr/>
            <p:nvPr/>
          </p:nvSpPr>
          <p:spPr>
            <a:xfrm>
              <a:off x="10312582" y="5398352"/>
              <a:ext cx="764232" cy="303497"/>
            </a:xfrm>
            <a:prstGeom prst="rect">
              <a:avLst/>
            </a:prstGeom>
            <a:solidFill>
              <a:srgbClr val="FFC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44" name="Rectangle 43">
              <a:extLst>
                <a:ext uri="{FF2B5EF4-FFF2-40B4-BE49-F238E27FC236}">
                  <a16:creationId xmlns:a16="http://schemas.microsoft.com/office/drawing/2014/main" id="{8560B902-443C-7706-AA98-DF1E526DEBA2}"/>
                </a:ext>
              </a:extLst>
            </p:cNvPr>
            <p:cNvSpPr/>
            <p:nvPr/>
          </p:nvSpPr>
          <p:spPr>
            <a:xfrm>
              <a:off x="9125508" y="5721436"/>
              <a:ext cx="1093313" cy="286100"/>
            </a:xfrm>
            <a:prstGeom prst="rect">
              <a:avLst/>
            </a:prstGeom>
            <a:solidFill>
              <a:srgbClr val="C2A1D3">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45" name="Rectangle 44">
              <a:extLst>
                <a:ext uri="{FF2B5EF4-FFF2-40B4-BE49-F238E27FC236}">
                  <a16:creationId xmlns:a16="http://schemas.microsoft.com/office/drawing/2014/main" id="{09C5CE11-6DA1-CD9B-84A1-76F3884B082F}"/>
                </a:ext>
              </a:extLst>
            </p:cNvPr>
            <p:cNvSpPr/>
            <p:nvPr/>
          </p:nvSpPr>
          <p:spPr>
            <a:xfrm>
              <a:off x="9031353" y="5986076"/>
              <a:ext cx="1281229" cy="286100"/>
            </a:xfrm>
            <a:prstGeom prst="rect">
              <a:avLst/>
            </a:prstGeom>
            <a:solidFill>
              <a:srgbClr val="C2A1D3">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46" name="Rectangle 45">
              <a:extLst>
                <a:ext uri="{FF2B5EF4-FFF2-40B4-BE49-F238E27FC236}">
                  <a16:creationId xmlns:a16="http://schemas.microsoft.com/office/drawing/2014/main" id="{0D34CC78-DD32-A628-414F-590569D5997F}"/>
                </a:ext>
              </a:extLst>
            </p:cNvPr>
            <p:cNvSpPr/>
            <p:nvPr/>
          </p:nvSpPr>
          <p:spPr>
            <a:xfrm>
              <a:off x="10448698" y="5986076"/>
              <a:ext cx="628116" cy="286100"/>
            </a:xfrm>
            <a:prstGeom prst="rect">
              <a:avLst/>
            </a:prstGeom>
            <a:solidFill>
              <a:srgbClr val="7030A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gr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F5510639-9F80-3D65-14BA-28784EF512D3}"/>
                  </a:ext>
                </a:extLst>
              </p:cNvPr>
              <p:cNvSpPr txBox="1"/>
              <p:nvPr/>
            </p:nvSpPr>
            <p:spPr>
              <a:xfrm>
                <a:off x="9018909" y="2384272"/>
                <a:ext cx="2919940" cy="461665"/>
              </a:xfrm>
              <a:prstGeom prst="rect">
                <a:avLst/>
              </a:prstGeom>
              <a:solidFill>
                <a:schemeClr val="bg1">
                  <a:lumMod val="65000"/>
                </a:schemeClr>
              </a:solidFill>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200" dirty="0">
                    <a:latin typeface="Tw Cen MT" panose="020B0602020104020603" pitchFamily="34" charset="0"/>
                  </a:rPr>
                  <a:t>Lagrangian Function representing the OPF problem for the </a:t>
                </a:r>
                <a14:m>
                  <m:oMath xmlns:m="http://schemas.openxmlformats.org/officeDocument/2006/math">
                    <m:r>
                      <a:rPr lang="en-US" sz="1200" b="0" i="1" smtClean="0">
                        <a:latin typeface="Cambria Math" panose="02040503050406030204" pitchFamily="18" charset="0"/>
                      </a:rPr>
                      <m:t>𝑡</m:t>
                    </m:r>
                  </m:oMath>
                </a14:m>
                <a:r>
                  <a:rPr lang="en-US" sz="1200" dirty="0">
                    <a:latin typeface="Tw Cen MT" panose="020B0602020104020603" pitchFamily="34" charset="0"/>
                  </a:rPr>
                  <a:t>-th time-step.</a:t>
                </a:r>
              </a:p>
            </p:txBody>
          </p:sp>
        </mc:Choice>
        <mc:Fallback>
          <p:sp>
            <p:nvSpPr>
              <p:cNvPr id="5" name="TextBox 4">
                <a:extLst>
                  <a:ext uri="{FF2B5EF4-FFF2-40B4-BE49-F238E27FC236}">
                    <a16:creationId xmlns:a16="http://schemas.microsoft.com/office/drawing/2014/main" id="{F5510639-9F80-3D65-14BA-28784EF512D3}"/>
                  </a:ext>
                </a:extLst>
              </p:cNvPr>
              <p:cNvSpPr txBox="1">
                <a:spLocks noRot="1" noChangeAspect="1" noMove="1" noResize="1" noEditPoints="1" noAdjustHandles="1" noChangeArrowheads="1" noChangeShapeType="1" noTextEdit="1"/>
              </p:cNvSpPr>
              <p:nvPr/>
            </p:nvSpPr>
            <p:spPr>
              <a:xfrm>
                <a:off x="9018909" y="2384272"/>
                <a:ext cx="2919940" cy="461665"/>
              </a:xfrm>
              <a:prstGeom prst="rect">
                <a:avLst/>
              </a:prstGeom>
              <a:blipFill>
                <a:blip r:embed="rId4"/>
                <a:stretch>
                  <a:fillRect b="-8974"/>
                </a:stretch>
              </a:blipFill>
            </p:spPr>
            <p:txBody>
              <a:bodyPr/>
              <a:lstStyle/>
              <a:p>
                <a:r>
                  <a:rPr lang="en-US">
                    <a:noFill/>
                  </a:rPr>
                  <a:t> </a:t>
                </a:r>
              </a:p>
            </p:txBody>
          </p:sp>
        </mc:Fallback>
      </mc:AlternateContent>
    </p:spTree>
    <p:extLst>
      <p:ext uri="{BB962C8B-B14F-4D97-AF65-F5344CB8AC3E}">
        <p14:creationId xmlns:p14="http://schemas.microsoft.com/office/powerpoint/2010/main" val="467270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orbel"/>
              <a:ea typeface="+mn-ea"/>
              <a:cs typeface="+mn-cs"/>
            </a:endParaRPr>
          </a:p>
        </p:txBody>
      </p:sp>
      <p:sp>
        <p:nvSpPr>
          <p:cNvPr id="2" name="Title 1">
            <a:extLst>
              <a:ext uri="{FF2B5EF4-FFF2-40B4-BE49-F238E27FC236}">
                <a16:creationId xmlns:a16="http://schemas.microsoft.com/office/drawing/2014/main" id="{8CA6AE32-DF71-354F-1E09-26A4135D291D}"/>
              </a:ext>
            </a:extLst>
          </p:cNvPr>
          <p:cNvSpPr>
            <a:spLocks noGrp="1"/>
          </p:cNvSpPr>
          <p:nvPr>
            <p:ph type="title"/>
          </p:nvPr>
        </p:nvSpPr>
        <p:spPr>
          <a:xfrm>
            <a:off x="838200" y="448721"/>
            <a:ext cx="5257800" cy="1225650"/>
          </a:xfrm>
        </p:spPr>
        <p:txBody>
          <a:bodyPr vert="horz" lIns="91440" tIns="45720" rIns="91440" bIns="45720" rtlCol="0" anchor="b">
            <a:normAutofit fontScale="90000"/>
          </a:bodyPr>
          <a:lstStyle/>
          <a:p>
            <a:r>
              <a:rPr lang="en-US" sz="2700" dirty="0">
                <a:latin typeface="+mj-lt"/>
              </a:rPr>
              <a:t>How do others ‘scalably’ solve it? </a:t>
            </a:r>
            <a:r>
              <a:rPr lang="en-US" sz="2700" b="0" dirty="0">
                <a:latin typeface="+mj-lt"/>
              </a:rPr>
              <a:t>– </a:t>
            </a:r>
            <a:r>
              <a:rPr lang="en-US" sz="2200" b="0" dirty="0">
                <a:highlight>
                  <a:srgbClr val="9558B2"/>
                </a:highlight>
                <a:latin typeface="+mj-lt"/>
              </a:rPr>
              <a:t>Some sort of Algorithms involving Primal Dual Decomposition of the Constraints containing Variables from different time-steps  </a:t>
            </a:r>
            <a:endParaRPr lang="en-US" sz="2700" b="0" dirty="0">
              <a:highlight>
                <a:srgbClr val="9558B2"/>
              </a:highlight>
              <a:latin typeface="+mj-lt"/>
            </a:endParaRPr>
          </a:p>
        </p:txBody>
      </p:sp>
      <p:cxnSp>
        <p:nvCxnSpPr>
          <p:cNvPr id="12" name="Straight Connector 11">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1873" y="1749756"/>
            <a:ext cx="471830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4BBF8E78-CA66-247A-AB47-8F56AD116915}"/>
                  </a:ext>
                </a:extLst>
              </p:cNvPr>
              <p:cNvSpPr>
                <a:spLocks noGrp="1"/>
              </p:cNvSpPr>
              <p:nvPr>
                <p:ph idx="1"/>
              </p:nvPr>
            </p:nvSpPr>
            <p:spPr>
              <a:xfrm>
                <a:off x="897769" y="1909191"/>
                <a:ext cx="7120333" cy="4435909"/>
              </a:xfrm>
            </p:spPr>
            <p:txBody>
              <a:bodyPr vert="horz" lIns="91440" tIns="45720" rIns="91440" bIns="45720" rtlCol="0">
                <a:normAutofit fontScale="92500" lnSpcReduction="10000"/>
              </a:bodyPr>
              <a:lstStyle/>
              <a:p>
                <a:pPr marL="845820" lvl="3" indent="-342900"/>
                <a:r>
                  <a:rPr lang="en-US" dirty="0"/>
                  <a:t>Past Primal Variables: </a:t>
                </a:r>
                <a14:m>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𝑃</m:t>
                        </m:r>
                      </m:e>
                      <m:sub>
                        <m:r>
                          <m:rPr>
                            <m:sty m:val="p"/>
                          </m:rPr>
                          <a:rPr lang="en-US" b="0" i="0" smtClean="0">
                            <a:latin typeface="Cambria Math" panose="02040503050406030204" pitchFamily="18" charset="0"/>
                          </a:rPr>
                          <m:t>G</m:t>
                        </m:r>
                      </m:sub>
                      <m:sup>
                        <m:r>
                          <a:rPr lang="en-US" b="0" i="1" smtClean="0">
                            <a:latin typeface="Cambria Math" panose="02040503050406030204" pitchFamily="18" charset="0"/>
                          </a:rPr>
                          <m:t>𝑡</m:t>
                        </m:r>
                        <m:r>
                          <a:rPr lang="en-US" b="0" i="1" smtClean="0">
                            <a:latin typeface="Cambria Math" panose="02040503050406030204" pitchFamily="18" charset="0"/>
                          </a:rPr>
                          <m:t>−</m:t>
                        </m:r>
                        <m:r>
                          <m:rPr>
                            <m:sty m:val="p"/>
                          </m:rPr>
                          <a:rPr lang="en-US" b="0" i="0" smtClean="0">
                            <a:latin typeface="Cambria Math" panose="02040503050406030204" pitchFamily="18" charset="0"/>
                          </a:rPr>
                          <m:t>Δ</m:t>
                        </m:r>
                        <m:r>
                          <a:rPr lang="en-US" b="0" i="1" smtClean="0">
                            <a:latin typeface="Cambria Math" panose="02040503050406030204" pitchFamily="18" charset="0"/>
                          </a:rPr>
                          <m:t>𝑡</m:t>
                        </m:r>
                      </m:sup>
                    </m:sSubSup>
                    <m:r>
                      <a:rPr lang="en-US" b="0" i="1" smtClean="0">
                        <a:latin typeface="Cambria Math" panose="02040503050406030204" pitchFamily="18" charset="0"/>
                      </a:rPr>
                      <m:t>, </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𝐵</m:t>
                        </m:r>
                      </m:e>
                      <m:sup>
                        <m:r>
                          <a:rPr lang="en-US" b="0" i="1" smtClean="0">
                            <a:latin typeface="Cambria Math" panose="02040503050406030204" pitchFamily="18" charset="0"/>
                          </a:rPr>
                          <m:t>𝑡</m:t>
                        </m:r>
                        <m:r>
                          <a:rPr lang="en-US" b="0" i="1" smtClean="0">
                            <a:latin typeface="Cambria Math" panose="02040503050406030204" pitchFamily="18" charset="0"/>
                          </a:rPr>
                          <m:t>−</m:t>
                        </m:r>
                        <m:r>
                          <m:rPr>
                            <m:sty m:val="p"/>
                          </m:rPr>
                          <a:rPr lang="en-US" b="0" i="0" smtClean="0">
                            <a:latin typeface="Cambria Math" panose="02040503050406030204" pitchFamily="18" charset="0"/>
                          </a:rPr>
                          <m:t>Δ</m:t>
                        </m:r>
                        <m:r>
                          <a:rPr lang="en-US" b="0" i="1" smtClean="0">
                            <a:latin typeface="Cambria Math" panose="02040503050406030204" pitchFamily="18" charset="0"/>
                          </a:rPr>
                          <m:t>𝑡</m:t>
                        </m:r>
                      </m:sup>
                    </m:sSup>
                  </m:oMath>
                </a14:m>
                <a:endParaRPr lang="en-US" b="0" i="1" dirty="0">
                  <a:latin typeface="Cambria Math" panose="02040503050406030204" pitchFamily="18" charset="0"/>
                </a:endParaRPr>
              </a:p>
              <a:p>
                <a:pPr marL="845820" lvl="3" indent="-342900"/>
                <a:r>
                  <a:rPr lang="en-US" dirty="0"/>
                  <a:t>Future Dual Variables: </a:t>
                </a:r>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𝜇</m:t>
                        </m:r>
                      </m:e>
                      <m:sub>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𝑟𝑎𝑚𝑝</m:t>
                            </m:r>
                          </m:sub>
                        </m:sSub>
                      </m:sub>
                      <m:sup>
                        <m:r>
                          <a:rPr lang="en-US" i="1">
                            <a:latin typeface="Cambria Math" panose="02040503050406030204" pitchFamily="18" charset="0"/>
                          </a:rPr>
                          <m:t>𝑡</m:t>
                        </m:r>
                        <m:r>
                          <a:rPr lang="en-US" b="0" i="1" smtClean="0">
                            <a:latin typeface="Cambria Math" panose="02040503050406030204" pitchFamily="18" charset="0"/>
                          </a:rPr>
                          <m:t>+</m:t>
                        </m:r>
                        <m:r>
                          <m:rPr>
                            <m:sty m:val="p"/>
                          </m:rPr>
                          <a:rPr lang="en-US" b="0" i="0" smtClean="0">
                            <a:latin typeface="Cambria Math" panose="02040503050406030204" pitchFamily="18" charset="0"/>
                          </a:rPr>
                          <m:t>Δ</m:t>
                        </m:r>
                        <m:r>
                          <a:rPr lang="en-US" b="0" i="1" smtClean="0">
                            <a:latin typeface="Cambria Math" panose="02040503050406030204" pitchFamily="18" charset="0"/>
                          </a:rPr>
                          <m:t>𝑡</m:t>
                        </m:r>
                      </m:sup>
                    </m:sSubSup>
                  </m:oMath>
                </a14:m>
                <a:r>
                  <a:rPr lang="en-US" dirty="0"/>
                  <a:t> (both </a:t>
                </a:r>
                <a:r>
                  <a:rPr lang="en-US" dirty="0">
                    <a:solidFill>
                      <a:srgbClr val="FFC000"/>
                    </a:solidFill>
                  </a:rPr>
                  <a:t>lower</a:t>
                </a:r>
                <a:r>
                  <a:rPr lang="en-US" dirty="0"/>
                  <a:t> and </a:t>
                </a:r>
                <a:r>
                  <a:rPr lang="en-US" dirty="0">
                    <a:solidFill>
                      <a:srgbClr val="00B0F0"/>
                    </a:solidFill>
                  </a:rPr>
                  <a:t>upper</a:t>
                </a:r>
                <a:r>
                  <a:rPr lang="en-US" dirty="0"/>
                  <a:t> bounds), </a:t>
                </a:r>
                <a14:m>
                  <m:oMath xmlns:m="http://schemas.openxmlformats.org/officeDocument/2006/math">
                    <m:sSubSup>
                      <m:sSubSupPr>
                        <m:ctrlPr>
                          <a:rPr lang="en-US" b="0" i="1" smtClean="0">
                            <a:solidFill>
                              <a:srgbClr val="FFFF00"/>
                            </a:solidFill>
                            <a:latin typeface="Cambria Math" panose="02040503050406030204" pitchFamily="18" charset="0"/>
                          </a:rPr>
                        </m:ctrlPr>
                      </m:sSubSupPr>
                      <m:e>
                        <m:r>
                          <a:rPr lang="en-US" b="0" i="1" smtClean="0">
                            <a:solidFill>
                              <a:srgbClr val="FFFF00"/>
                            </a:solidFill>
                            <a:latin typeface="Cambria Math" panose="02040503050406030204" pitchFamily="18" charset="0"/>
                          </a:rPr>
                          <m:t>𝜆</m:t>
                        </m:r>
                      </m:e>
                      <m:sub>
                        <m:r>
                          <a:rPr lang="en-US" b="0" i="1" smtClean="0">
                            <a:solidFill>
                              <a:srgbClr val="FFFF00"/>
                            </a:solidFill>
                            <a:latin typeface="Cambria Math" panose="02040503050406030204" pitchFamily="18" charset="0"/>
                          </a:rPr>
                          <m:t>𝐵</m:t>
                        </m:r>
                      </m:sub>
                      <m:sup>
                        <m:r>
                          <a:rPr lang="en-US" b="0" i="1" smtClean="0">
                            <a:solidFill>
                              <a:srgbClr val="FFFF00"/>
                            </a:solidFill>
                            <a:latin typeface="Cambria Math" panose="02040503050406030204" pitchFamily="18" charset="0"/>
                          </a:rPr>
                          <m:t>𝑡</m:t>
                        </m:r>
                        <m:r>
                          <a:rPr lang="en-US" b="0" i="1" smtClean="0">
                            <a:solidFill>
                              <a:srgbClr val="FFFF00"/>
                            </a:solidFill>
                            <a:latin typeface="Cambria Math" panose="02040503050406030204" pitchFamily="18" charset="0"/>
                          </a:rPr>
                          <m:t>+</m:t>
                        </m:r>
                        <m:r>
                          <m:rPr>
                            <m:sty m:val="p"/>
                          </m:rPr>
                          <a:rPr lang="en-US" b="0" i="0" smtClean="0">
                            <a:solidFill>
                              <a:srgbClr val="FFFF00"/>
                            </a:solidFill>
                            <a:latin typeface="Cambria Math" panose="02040503050406030204" pitchFamily="18" charset="0"/>
                          </a:rPr>
                          <m:t>Δ</m:t>
                        </m:r>
                        <m:r>
                          <a:rPr lang="en-US" b="0" i="1" smtClean="0">
                            <a:solidFill>
                              <a:srgbClr val="FFFF00"/>
                            </a:solidFill>
                            <a:latin typeface="Cambria Math" panose="02040503050406030204" pitchFamily="18" charset="0"/>
                          </a:rPr>
                          <m:t>𝑡</m:t>
                        </m:r>
                      </m:sup>
                    </m:sSubSup>
                  </m:oMath>
                </a14:m>
                <a:endParaRPr lang="en-US" dirty="0"/>
              </a:p>
              <a:p>
                <a:pPr marL="320040" lvl="2" indent="0">
                  <a:buNone/>
                </a:pPr>
                <a:endParaRPr lang="en-US" dirty="0"/>
              </a:p>
              <a:p>
                <a:pPr marL="662940" lvl="2" indent="-342900"/>
                <a:r>
                  <a:rPr lang="en-US" dirty="0"/>
                  <a:t>Specifically, in Forward Pass, they use the solved-for values of the past primal variables i.e. from the </a:t>
                </a:r>
                <a14:m>
                  <m:oMath xmlns:m="http://schemas.openxmlformats.org/officeDocument/2006/math">
                    <m:r>
                      <a:rPr lang="en-US" b="0" i="1" smtClean="0">
                        <a:latin typeface="Cambria Math" panose="02040503050406030204" pitchFamily="18" charset="0"/>
                      </a:rPr>
                      <m:t>𝑡</m:t>
                    </m:r>
                    <m:r>
                      <a:rPr lang="en-US" b="0" i="1" smtClean="0">
                        <a:latin typeface="Cambria Math" panose="02040503050406030204" pitchFamily="18" charset="0"/>
                      </a:rPr>
                      <m:t>−</m:t>
                    </m:r>
                    <m:r>
                      <m:rPr>
                        <m:sty m:val="p"/>
                      </m:rPr>
                      <a:rPr lang="en-US" b="0" i="0" smtClean="0">
                        <a:latin typeface="Cambria Math" panose="02040503050406030204" pitchFamily="18" charset="0"/>
                      </a:rPr>
                      <m:t>Δ</m:t>
                    </m:r>
                    <m:r>
                      <a:rPr lang="en-US" b="0" i="1" smtClean="0">
                        <a:latin typeface="Cambria Math" panose="02040503050406030204" pitchFamily="18" charset="0"/>
                      </a:rPr>
                      <m:t>𝑡</m:t>
                    </m:r>
                  </m:oMath>
                </a14:m>
                <a:r>
                  <a:rPr lang="en-US" dirty="0"/>
                  <a:t>-th step as knowns for the problem at the </a:t>
                </a:r>
                <a14:m>
                  <m:oMath xmlns:m="http://schemas.openxmlformats.org/officeDocument/2006/math">
                    <m:r>
                      <a:rPr lang="en-US" b="0" i="1" smtClean="0">
                        <a:latin typeface="Cambria Math" panose="02040503050406030204" pitchFamily="18" charset="0"/>
                      </a:rPr>
                      <m:t>𝑡</m:t>
                    </m:r>
                  </m:oMath>
                </a14:m>
                <a:r>
                  <a:rPr lang="en-US" dirty="0"/>
                  <a:t>-th step, and assume the last-known/initially-guessed values of the dual variables from the future i.e. from the </a:t>
                </a:r>
                <a14:m>
                  <m:oMath xmlns:m="http://schemas.openxmlformats.org/officeDocument/2006/math">
                    <m:r>
                      <a:rPr lang="en-US" b="0" i="1" smtClean="0">
                        <a:latin typeface="Cambria Math" panose="02040503050406030204" pitchFamily="18" charset="0"/>
                      </a:rPr>
                      <m:t>𝑡</m:t>
                    </m:r>
                    <m:r>
                      <a:rPr lang="en-US" b="0" i="1" smtClean="0">
                        <a:latin typeface="Cambria Math" panose="02040503050406030204" pitchFamily="18" charset="0"/>
                      </a:rPr>
                      <m:t>+</m:t>
                    </m:r>
                    <m:r>
                      <m:rPr>
                        <m:sty m:val="p"/>
                      </m:rPr>
                      <a:rPr lang="en-US" b="0" i="0" smtClean="0">
                        <a:latin typeface="Cambria Math" panose="02040503050406030204" pitchFamily="18" charset="0"/>
                      </a:rPr>
                      <m:t>Δ</m:t>
                    </m:r>
                    <m:r>
                      <a:rPr lang="en-US" b="0" i="1" smtClean="0">
                        <a:latin typeface="Cambria Math" panose="02040503050406030204" pitchFamily="18" charset="0"/>
                      </a:rPr>
                      <m:t>𝑡</m:t>
                    </m:r>
                  </m:oMath>
                </a14:m>
                <a:r>
                  <a:rPr lang="en-US" dirty="0"/>
                  <a:t>-th step as constants, in order to fully solve the problem at the </a:t>
                </a:r>
                <a14:m>
                  <m:oMath xmlns:m="http://schemas.openxmlformats.org/officeDocument/2006/math">
                    <m:r>
                      <a:rPr lang="en-US" b="0" i="1" smtClean="0">
                        <a:latin typeface="Cambria Math" panose="02040503050406030204" pitchFamily="18" charset="0"/>
                      </a:rPr>
                      <m:t>𝑡</m:t>
                    </m:r>
                  </m:oMath>
                </a14:m>
                <a:r>
                  <a:rPr lang="en-US" dirty="0"/>
                  <a:t>-th step. </a:t>
                </a:r>
              </a:p>
              <a:p>
                <a:pPr marL="662940" lvl="2" indent="-342900"/>
                <a:r>
                  <a:rPr lang="en-US" dirty="0"/>
                  <a:t>Once the values of the primal variables values for the </a:t>
                </a:r>
                <a14:m>
                  <m:oMath xmlns:m="http://schemas.openxmlformats.org/officeDocument/2006/math">
                    <m:r>
                      <a:rPr lang="en-US" b="0" i="1" smtClean="0">
                        <a:latin typeface="Cambria Math" panose="02040503050406030204" pitchFamily="18" charset="0"/>
                      </a:rPr>
                      <m:t>𝑡</m:t>
                    </m:r>
                  </m:oMath>
                </a14:m>
                <a:r>
                  <a:rPr lang="en-US" dirty="0"/>
                  <a:t>-th step is known, they proceed one step </a:t>
                </a:r>
                <a:r>
                  <a:rPr lang="en-US" i="1" dirty="0"/>
                  <a:t>forward</a:t>
                </a:r>
                <a:r>
                  <a:rPr lang="en-US" dirty="0"/>
                  <a:t>, this time using those as the values of the past primal variables, again assuming the future dual variables as some constants. </a:t>
                </a:r>
              </a:p>
              <a:p>
                <a:pPr marL="662940" lvl="2" indent="-342900"/>
                <a:r>
                  <a:rPr lang="en-US" dirty="0"/>
                  <a:t>This forward pass process continues till the end-of-horizon (last time-step, let’s call it </a:t>
                </a:r>
                <a14:m>
                  <m:oMath xmlns:m="http://schemas.openxmlformats.org/officeDocument/2006/math">
                    <m:r>
                      <a:rPr lang="en-US" b="0" i="1" smtClean="0">
                        <a:latin typeface="Cambria Math" panose="02040503050406030204" pitchFamily="18" charset="0"/>
                      </a:rPr>
                      <m:t>𝑇</m:t>
                    </m:r>
                  </m:oMath>
                </a14:m>
                <a:r>
                  <a:rPr lang="en-US" dirty="0"/>
                  <a:t>).</a:t>
                </a:r>
              </a:p>
              <a:p>
                <a:pPr marL="480060" lvl="1" indent="-342900"/>
                <a:endParaRPr lang="en-US" dirty="0"/>
              </a:p>
              <a:p>
                <a:pPr marL="320040" lvl="2" indent="0">
                  <a:buNone/>
                </a:pPr>
                <a:endParaRPr lang="en-US" dirty="0"/>
              </a:p>
            </p:txBody>
          </p:sp>
        </mc:Choice>
        <mc:Fallback>
          <p:sp>
            <p:nvSpPr>
              <p:cNvPr id="3" name="Content Placeholder 2">
                <a:extLst>
                  <a:ext uri="{FF2B5EF4-FFF2-40B4-BE49-F238E27FC236}">
                    <a16:creationId xmlns:a16="http://schemas.microsoft.com/office/drawing/2014/main" id="{4BBF8E78-CA66-247A-AB47-8F56AD116915}"/>
                  </a:ext>
                </a:extLst>
              </p:cNvPr>
              <p:cNvSpPr>
                <a:spLocks noGrp="1" noRot="1" noChangeAspect="1" noMove="1" noResize="1" noEditPoints="1" noAdjustHandles="1" noChangeArrowheads="1" noChangeShapeType="1" noTextEdit="1"/>
              </p:cNvSpPr>
              <p:nvPr>
                <p:ph idx="1"/>
              </p:nvPr>
            </p:nvSpPr>
            <p:spPr>
              <a:xfrm>
                <a:off x="897769" y="1909191"/>
                <a:ext cx="7120333" cy="4435909"/>
              </a:xfrm>
              <a:blipFill>
                <a:blip r:embed="rId2"/>
                <a:stretch>
                  <a:fillRect t="-1511" r="-1370"/>
                </a:stretch>
              </a:blipFill>
            </p:spPr>
            <p:txBody>
              <a:bodyPr/>
              <a:lstStyle/>
              <a:p>
                <a:r>
                  <a:rPr lang="en-US">
                    <a:noFill/>
                  </a:rPr>
                  <a:t> </a:t>
                </a:r>
              </a:p>
            </p:txBody>
          </p:sp>
        </mc:Fallback>
      </mc:AlternateContent>
      <p:cxnSp>
        <p:nvCxnSpPr>
          <p:cNvPr id="14" name="Straight Connector 13">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4027" y="5707672"/>
            <a:ext cx="47139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47" name="Group 46">
            <a:extLst>
              <a:ext uri="{FF2B5EF4-FFF2-40B4-BE49-F238E27FC236}">
                <a16:creationId xmlns:a16="http://schemas.microsoft.com/office/drawing/2014/main" id="{F9C91A4F-D2D2-0C28-03C0-D92D4892F868}"/>
              </a:ext>
            </a:extLst>
          </p:cNvPr>
          <p:cNvGrpSpPr/>
          <p:nvPr/>
        </p:nvGrpSpPr>
        <p:grpSpPr>
          <a:xfrm>
            <a:off x="8577368" y="793544"/>
            <a:ext cx="3744286" cy="1586894"/>
            <a:chOff x="8209751" y="4707008"/>
            <a:chExt cx="3744286" cy="1586894"/>
          </a:xfrm>
        </p:grpSpPr>
        <p:pic>
          <p:nvPicPr>
            <p:cNvPr id="36" name="Picture 35">
              <a:extLst>
                <a:ext uri="{FF2B5EF4-FFF2-40B4-BE49-F238E27FC236}">
                  <a16:creationId xmlns:a16="http://schemas.microsoft.com/office/drawing/2014/main" id="{1874B715-1E1E-23B7-FB8B-62A966D6C573}"/>
                </a:ext>
              </a:extLst>
            </p:cNvPr>
            <p:cNvPicPr>
              <a:picLocks noChangeAspect="1"/>
            </p:cNvPicPr>
            <p:nvPr/>
          </p:nvPicPr>
          <p:blipFill>
            <a:blip r:embed="rId3"/>
            <a:stretch>
              <a:fillRect/>
            </a:stretch>
          </p:blipFill>
          <p:spPr>
            <a:xfrm>
              <a:off x="8209751" y="4716309"/>
              <a:ext cx="3744286" cy="1577593"/>
            </a:xfrm>
            <a:prstGeom prst="rect">
              <a:avLst/>
            </a:prstGeom>
          </p:spPr>
        </p:pic>
        <p:sp>
          <p:nvSpPr>
            <p:cNvPr id="37" name="Rectangle 36">
              <a:extLst>
                <a:ext uri="{FF2B5EF4-FFF2-40B4-BE49-F238E27FC236}">
                  <a16:creationId xmlns:a16="http://schemas.microsoft.com/office/drawing/2014/main" id="{154620B5-A0EE-6FA4-6803-71FF2F5BB154}"/>
                </a:ext>
              </a:extLst>
            </p:cNvPr>
            <p:cNvSpPr/>
            <p:nvPr/>
          </p:nvSpPr>
          <p:spPr>
            <a:xfrm>
              <a:off x="9035782" y="4707008"/>
              <a:ext cx="615682" cy="295862"/>
            </a:xfrm>
            <a:prstGeom prst="rect">
              <a:avLst/>
            </a:prstGeom>
            <a:solidFill>
              <a:schemeClr val="bg1">
                <a:lumMod val="6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39" name="Rectangle 38">
              <a:extLst>
                <a:ext uri="{FF2B5EF4-FFF2-40B4-BE49-F238E27FC236}">
                  <a16:creationId xmlns:a16="http://schemas.microsoft.com/office/drawing/2014/main" id="{A922A8BC-77A2-D0CA-E857-6ED13BAF5888}"/>
                </a:ext>
              </a:extLst>
            </p:cNvPr>
            <p:cNvSpPr/>
            <p:nvPr/>
          </p:nvSpPr>
          <p:spPr>
            <a:xfrm>
              <a:off x="9815466" y="4716309"/>
              <a:ext cx="2096900" cy="295862"/>
            </a:xfrm>
            <a:prstGeom prst="rect">
              <a:avLst/>
            </a:prstGeom>
            <a:solidFill>
              <a:srgbClr val="00B0F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40" name="Rectangle 39">
              <a:extLst>
                <a:ext uri="{FF2B5EF4-FFF2-40B4-BE49-F238E27FC236}">
                  <a16:creationId xmlns:a16="http://schemas.microsoft.com/office/drawing/2014/main" id="{3D417DE7-CA0D-8138-6120-929181423335}"/>
                </a:ext>
              </a:extLst>
            </p:cNvPr>
            <p:cNvSpPr/>
            <p:nvPr/>
          </p:nvSpPr>
          <p:spPr>
            <a:xfrm>
              <a:off x="9118274" y="5021472"/>
              <a:ext cx="2201094" cy="377864"/>
            </a:xfrm>
            <a:prstGeom prst="rect">
              <a:avLst/>
            </a:prstGeom>
            <a:solidFill>
              <a:srgbClr val="FFC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41" name="Rectangle 40">
              <a:extLst>
                <a:ext uri="{FF2B5EF4-FFF2-40B4-BE49-F238E27FC236}">
                  <a16:creationId xmlns:a16="http://schemas.microsoft.com/office/drawing/2014/main" id="{8932FA29-07F0-BC15-493F-1B5C4C6D32CC}"/>
                </a:ext>
              </a:extLst>
            </p:cNvPr>
            <p:cNvSpPr/>
            <p:nvPr/>
          </p:nvSpPr>
          <p:spPr>
            <a:xfrm>
              <a:off x="9148194" y="5417938"/>
              <a:ext cx="255865" cy="269354"/>
            </a:xfrm>
            <a:prstGeom prst="rect">
              <a:avLst/>
            </a:prstGeom>
            <a:solidFill>
              <a:srgbClr val="000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42" name="Rectangle 41">
              <a:extLst>
                <a:ext uri="{FF2B5EF4-FFF2-40B4-BE49-F238E27FC236}">
                  <a16:creationId xmlns:a16="http://schemas.microsoft.com/office/drawing/2014/main" id="{8CF1E057-B8EB-12DD-BF5E-13BF8AA86EF1}"/>
                </a:ext>
              </a:extLst>
            </p:cNvPr>
            <p:cNvSpPr/>
            <p:nvPr/>
          </p:nvSpPr>
          <p:spPr>
            <a:xfrm>
              <a:off x="9454589" y="5399336"/>
              <a:ext cx="764232" cy="303497"/>
            </a:xfrm>
            <a:prstGeom prst="rect">
              <a:avLst/>
            </a:prstGeom>
            <a:solidFill>
              <a:srgbClr val="00B0F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43" name="Rectangle 42">
              <a:extLst>
                <a:ext uri="{FF2B5EF4-FFF2-40B4-BE49-F238E27FC236}">
                  <a16:creationId xmlns:a16="http://schemas.microsoft.com/office/drawing/2014/main" id="{914BC187-5D14-3882-AE7C-36287CE0429D}"/>
                </a:ext>
              </a:extLst>
            </p:cNvPr>
            <p:cNvSpPr/>
            <p:nvPr/>
          </p:nvSpPr>
          <p:spPr>
            <a:xfrm>
              <a:off x="10312582" y="5398352"/>
              <a:ext cx="764232" cy="303497"/>
            </a:xfrm>
            <a:prstGeom prst="rect">
              <a:avLst/>
            </a:prstGeom>
            <a:solidFill>
              <a:srgbClr val="FFC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44" name="Rectangle 43">
              <a:extLst>
                <a:ext uri="{FF2B5EF4-FFF2-40B4-BE49-F238E27FC236}">
                  <a16:creationId xmlns:a16="http://schemas.microsoft.com/office/drawing/2014/main" id="{8560B902-443C-7706-AA98-DF1E526DEBA2}"/>
                </a:ext>
              </a:extLst>
            </p:cNvPr>
            <p:cNvSpPr/>
            <p:nvPr/>
          </p:nvSpPr>
          <p:spPr>
            <a:xfrm>
              <a:off x="9125508" y="5721436"/>
              <a:ext cx="1093313" cy="286100"/>
            </a:xfrm>
            <a:prstGeom prst="rect">
              <a:avLst/>
            </a:prstGeom>
            <a:solidFill>
              <a:srgbClr val="C2A1D3">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45" name="Rectangle 44">
              <a:extLst>
                <a:ext uri="{FF2B5EF4-FFF2-40B4-BE49-F238E27FC236}">
                  <a16:creationId xmlns:a16="http://schemas.microsoft.com/office/drawing/2014/main" id="{09C5CE11-6DA1-CD9B-84A1-76F3884B082F}"/>
                </a:ext>
              </a:extLst>
            </p:cNvPr>
            <p:cNvSpPr/>
            <p:nvPr/>
          </p:nvSpPr>
          <p:spPr>
            <a:xfrm>
              <a:off x="9031353" y="5986076"/>
              <a:ext cx="1281229" cy="286100"/>
            </a:xfrm>
            <a:prstGeom prst="rect">
              <a:avLst/>
            </a:prstGeom>
            <a:solidFill>
              <a:srgbClr val="C2A1D3">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46" name="Rectangle 45">
              <a:extLst>
                <a:ext uri="{FF2B5EF4-FFF2-40B4-BE49-F238E27FC236}">
                  <a16:creationId xmlns:a16="http://schemas.microsoft.com/office/drawing/2014/main" id="{0D34CC78-DD32-A628-414F-590569D5997F}"/>
                </a:ext>
              </a:extLst>
            </p:cNvPr>
            <p:cNvSpPr/>
            <p:nvPr/>
          </p:nvSpPr>
          <p:spPr>
            <a:xfrm>
              <a:off x="10448698" y="5986076"/>
              <a:ext cx="628116" cy="286100"/>
            </a:xfrm>
            <a:prstGeom prst="rect">
              <a:avLst/>
            </a:prstGeom>
            <a:solidFill>
              <a:srgbClr val="7030A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grpSp>
      <p:pic>
        <p:nvPicPr>
          <p:cNvPr id="5" name="Picture 4">
            <a:extLst>
              <a:ext uri="{FF2B5EF4-FFF2-40B4-BE49-F238E27FC236}">
                <a16:creationId xmlns:a16="http://schemas.microsoft.com/office/drawing/2014/main" id="{FD8D0B2F-01CE-6303-1C41-9F46FCA6FDCB}"/>
              </a:ext>
            </a:extLst>
          </p:cNvPr>
          <p:cNvPicPr>
            <a:picLocks noChangeAspect="1"/>
          </p:cNvPicPr>
          <p:nvPr/>
        </p:nvPicPr>
        <p:blipFill>
          <a:blip r:embed="rId4"/>
          <a:stretch>
            <a:fillRect/>
          </a:stretch>
        </p:blipFill>
        <p:spPr>
          <a:xfrm>
            <a:off x="8216403" y="4038579"/>
            <a:ext cx="3872285" cy="1626113"/>
          </a:xfrm>
          <a:prstGeom prst="rect">
            <a:avLst/>
          </a:prstGeom>
        </p:spPr>
      </p:pic>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C56190FB-6C51-FBD1-F62D-A5066A051359}"/>
                  </a:ext>
                </a:extLst>
              </p:cNvPr>
              <p:cNvSpPr txBox="1"/>
              <p:nvPr/>
            </p:nvSpPr>
            <p:spPr>
              <a:xfrm>
                <a:off x="9018909" y="2384272"/>
                <a:ext cx="2919940" cy="461665"/>
              </a:xfrm>
              <a:prstGeom prst="rect">
                <a:avLst/>
              </a:prstGeom>
              <a:solidFill>
                <a:schemeClr val="bg1">
                  <a:lumMod val="65000"/>
                </a:schemeClr>
              </a:solidFill>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200" dirty="0">
                    <a:latin typeface="Tw Cen MT" panose="020B0602020104020603" pitchFamily="34" charset="0"/>
                  </a:rPr>
                  <a:t>Lagrangian Function representing the OPF problem for the </a:t>
                </a:r>
                <a14:m>
                  <m:oMath xmlns:m="http://schemas.openxmlformats.org/officeDocument/2006/math">
                    <m:r>
                      <a:rPr lang="en-US" sz="1200" b="0" i="1" smtClean="0">
                        <a:latin typeface="Cambria Math" panose="02040503050406030204" pitchFamily="18" charset="0"/>
                      </a:rPr>
                      <m:t>𝑡</m:t>
                    </m:r>
                  </m:oMath>
                </a14:m>
                <a:r>
                  <a:rPr lang="en-US" sz="1200" dirty="0">
                    <a:latin typeface="Tw Cen MT" panose="020B0602020104020603" pitchFamily="34" charset="0"/>
                  </a:rPr>
                  <a:t>-th time-step.</a:t>
                </a:r>
              </a:p>
            </p:txBody>
          </p:sp>
        </mc:Choice>
        <mc:Fallback>
          <p:sp>
            <p:nvSpPr>
              <p:cNvPr id="4" name="TextBox 3">
                <a:extLst>
                  <a:ext uri="{FF2B5EF4-FFF2-40B4-BE49-F238E27FC236}">
                    <a16:creationId xmlns:a16="http://schemas.microsoft.com/office/drawing/2014/main" id="{C56190FB-6C51-FBD1-F62D-A5066A051359}"/>
                  </a:ext>
                </a:extLst>
              </p:cNvPr>
              <p:cNvSpPr txBox="1">
                <a:spLocks noRot="1" noChangeAspect="1" noMove="1" noResize="1" noEditPoints="1" noAdjustHandles="1" noChangeArrowheads="1" noChangeShapeType="1" noTextEdit="1"/>
              </p:cNvSpPr>
              <p:nvPr/>
            </p:nvSpPr>
            <p:spPr>
              <a:xfrm>
                <a:off x="9018909" y="2384272"/>
                <a:ext cx="2919940" cy="461665"/>
              </a:xfrm>
              <a:prstGeom prst="rect">
                <a:avLst/>
              </a:prstGeom>
              <a:blipFill>
                <a:blip r:embed="rId5"/>
                <a:stretch>
                  <a:fillRect b="-8974"/>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A2E28D17-6A75-E9E6-FF32-AD3722509E76}"/>
              </a:ext>
            </a:extLst>
          </p:cNvPr>
          <p:cNvSpPr txBox="1"/>
          <p:nvPr/>
        </p:nvSpPr>
        <p:spPr>
          <a:xfrm>
            <a:off x="8692575" y="5670986"/>
            <a:ext cx="2919940" cy="461665"/>
          </a:xfrm>
          <a:prstGeom prst="rect">
            <a:avLst/>
          </a:prstGeom>
          <a:solidFill>
            <a:schemeClr val="bg1"/>
          </a:solidFill>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200" dirty="0">
                <a:latin typeface="Tw Cen MT" panose="020B0602020104020603" pitchFamily="34" charset="0"/>
              </a:rPr>
              <a:t>Scheme for </a:t>
            </a:r>
            <a:r>
              <a:rPr lang="en-US" sz="1200" dirty="0">
                <a:solidFill>
                  <a:srgbClr val="BF0000"/>
                </a:solidFill>
                <a:latin typeface="Tw Cen MT" panose="020B0602020104020603" pitchFamily="34" charset="0"/>
              </a:rPr>
              <a:t>Forward Pass </a:t>
            </a:r>
            <a:r>
              <a:rPr lang="en-US" sz="1200" dirty="0">
                <a:latin typeface="Tw Cen MT" panose="020B0602020104020603" pitchFamily="34" charset="0"/>
              </a:rPr>
              <a:t>and </a:t>
            </a:r>
            <a:r>
              <a:rPr lang="en-US" sz="1200" dirty="0">
                <a:solidFill>
                  <a:srgbClr val="1975FF"/>
                </a:solidFill>
                <a:latin typeface="Tw Cen MT" panose="020B0602020104020603" pitchFamily="34" charset="0"/>
              </a:rPr>
              <a:t>Backward Pass </a:t>
            </a:r>
            <a:r>
              <a:rPr lang="en-US" sz="1200" dirty="0">
                <a:latin typeface="Tw Cen MT" panose="020B0602020104020603" pitchFamily="34" charset="0"/>
              </a:rPr>
              <a:t>(here called ‘Sweep’ with no difference)</a:t>
            </a:r>
          </a:p>
        </p:txBody>
      </p:sp>
    </p:spTree>
    <p:extLst>
      <p:ext uri="{BB962C8B-B14F-4D97-AF65-F5344CB8AC3E}">
        <p14:creationId xmlns:p14="http://schemas.microsoft.com/office/powerpoint/2010/main" val="8811607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accent2"/>
          </a:bgClr>
        </a:pattFill>
        <a:effectLst/>
      </p:bgPr>
    </p:bg>
    <p:spTree>
      <p:nvGrpSpPr>
        <p:cNvPr id="1" name=""/>
        <p:cNvGrpSpPr/>
        <p:nvPr/>
      </p:nvGrpSpPr>
      <p:grpSpPr>
        <a:xfrm>
          <a:off x="0" y="0"/>
          <a:ext cx="0" cy="0"/>
          <a:chOff x="0" y="0"/>
          <a:chExt cx="0" cy="0"/>
        </a:xfrm>
      </p:grpSpPr>
      <p:pic>
        <p:nvPicPr>
          <p:cNvPr id="14" name="Picture 1">
            <a:extLst>
              <a:ext uri="{FF2B5EF4-FFF2-40B4-BE49-F238E27FC236}">
                <a16:creationId xmlns:a16="http://schemas.microsoft.com/office/drawing/2014/main" id="{0B594B4B-30DD-CA9B-0AAA-BAD1F197411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7475902" y="211619"/>
            <a:ext cx="1983737" cy="1322491"/>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
            <a:extLst>
              <a:ext uri="{FF2B5EF4-FFF2-40B4-BE49-F238E27FC236}">
                <a16:creationId xmlns:a16="http://schemas.microsoft.com/office/drawing/2014/main" id="{7265E599-2F61-D173-A6F8-F1533F2F1B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9630561" y="233070"/>
            <a:ext cx="1983736" cy="132249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
            <a:extLst>
              <a:ext uri="{FF2B5EF4-FFF2-40B4-BE49-F238E27FC236}">
                <a16:creationId xmlns:a16="http://schemas.microsoft.com/office/drawing/2014/main" id="{DFFE92BD-3513-397C-0E5A-989F5822D2B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9612156" y="1673650"/>
            <a:ext cx="1983736" cy="132249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14="http://schemas.microsoft.com/office/drawing/2010/main" Requires="a14">
          <p:sp>
            <p:nvSpPr>
              <p:cNvPr id="18" name="TextBox 17">
                <a:extLst>
                  <a:ext uri="{FF2B5EF4-FFF2-40B4-BE49-F238E27FC236}">
                    <a16:creationId xmlns:a16="http://schemas.microsoft.com/office/drawing/2014/main" id="{E32DEE49-BA82-EDBC-90E2-70A6FD8FF3F2}"/>
                  </a:ext>
                </a:extLst>
              </p:cNvPr>
              <p:cNvSpPr txBox="1"/>
              <p:nvPr/>
            </p:nvSpPr>
            <p:spPr>
              <a:xfrm>
                <a:off x="11130394" y="2835613"/>
                <a:ext cx="833038" cy="369332"/>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bSupPr>
                        <m:e>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𝑃</m:t>
                          </m:r>
                        </m:e>
                        <m:sub>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𝐿𝑜𝑠𝑠</m:t>
                          </m:r>
                        </m:sub>
                        <m:sup>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𝑡</m:t>
                          </m:r>
                        </m:sup>
                      </m:sSubSup>
                    </m:oMath>
                  </m:oMathPara>
                </a14:m>
                <a:endParaRPr kumimoji="0" lang="en-US" sz="1800" b="0" i="0" u="none" strike="noStrike" kern="1200" cap="none" spc="0" normalizeH="0" baseline="0" noProof="0" dirty="0">
                  <a:ln>
                    <a:noFill/>
                  </a:ln>
                  <a:solidFill>
                    <a:srgbClr val="000000"/>
                  </a:solidFill>
                  <a:effectLst/>
                  <a:uLnTx/>
                  <a:uFillTx/>
                  <a:latin typeface="Corbel"/>
                  <a:ea typeface="+mn-ea"/>
                  <a:cs typeface="+mn-cs"/>
                </a:endParaRPr>
              </a:p>
            </p:txBody>
          </p:sp>
        </mc:Choice>
        <mc:Fallback>
          <p:sp>
            <p:nvSpPr>
              <p:cNvPr id="18" name="TextBox 17">
                <a:extLst>
                  <a:ext uri="{FF2B5EF4-FFF2-40B4-BE49-F238E27FC236}">
                    <a16:creationId xmlns:a16="http://schemas.microsoft.com/office/drawing/2014/main" id="{E32DEE49-BA82-EDBC-90E2-70A6FD8FF3F2}"/>
                  </a:ext>
                </a:extLst>
              </p:cNvPr>
              <p:cNvSpPr txBox="1">
                <a:spLocks noRot="1" noChangeAspect="1" noMove="1" noResize="1" noEditPoints="1" noAdjustHandles="1" noChangeArrowheads="1" noChangeShapeType="1" noTextEdit="1"/>
              </p:cNvSpPr>
              <p:nvPr/>
            </p:nvSpPr>
            <p:spPr>
              <a:xfrm>
                <a:off x="11130394" y="2835613"/>
                <a:ext cx="833038"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9" name="TextBox 18">
                <a:extLst>
                  <a:ext uri="{FF2B5EF4-FFF2-40B4-BE49-F238E27FC236}">
                    <a16:creationId xmlns:a16="http://schemas.microsoft.com/office/drawing/2014/main" id="{F6776A7E-CE55-88AA-4E92-435570340732}"/>
                  </a:ext>
                </a:extLst>
              </p:cNvPr>
              <p:cNvSpPr txBox="1"/>
              <p:nvPr/>
            </p:nvSpPr>
            <p:spPr>
              <a:xfrm>
                <a:off x="11007303" y="1507893"/>
                <a:ext cx="1079219" cy="378693"/>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Sup>
                      <m:sSubSupPr>
                        <m:ctrlP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bSupPr>
                      <m:e>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𝑃</m:t>
                        </m:r>
                      </m:e>
                      <m:sub>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𝑆𝑢𝑏𝑠𝐶𝑜𝑠𝑡</m:t>
                        </m:r>
                      </m:sub>
                      <m:sup>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𝑡</m:t>
                        </m:r>
                      </m:sup>
                    </m:sSubSup>
                  </m:oMath>
                </a14:m>
                <a:r>
                  <a:rPr kumimoji="0" lang="en-US" sz="1800" b="0" i="0" u="none" strike="noStrike" kern="1200" cap="none" spc="0" normalizeH="0" baseline="0" noProof="0" dirty="0">
                    <a:ln>
                      <a:noFill/>
                    </a:ln>
                    <a:solidFill>
                      <a:srgbClr val="000000"/>
                    </a:solidFill>
                    <a:effectLst/>
                    <a:uLnTx/>
                    <a:uFillTx/>
                    <a:latin typeface="Corbel"/>
                    <a:ea typeface="+mn-ea"/>
                    <a:cs typeface="+mn-cs"/>
                  </a:rPr>
                  <a:t> </a:t>
                </a:r>
              </a:p>
            </p:txBody>
          </p:sp>
        </mc:Choice>
        <mc:Fallback>
          <p:sp>
            <p:nvSpPr>
              <p:cNvPr id="19" name="TextBox 18">
                <a:extLst>
                  <a:ext uri="{FF2B5EF4-FFF2-40B4-BE49-F238E27FC236}">
                    <a16:creationId xmlns:a16="http://schemas.microsoft.com/office/drawing/2014/main" id="{F6776A7E-CE55-88AA-4E92-435570340732}"/>
                  </a:ext>
                </a:extLst>
              </p:cNvPr>
              <p:cNvSpPr txBox="1">
                <a:spLocks noRot="1" noChangeAspect="1" noMove="1" noResize="1" noEditPoints="1" noAdjustHandles="1" noChangeArrowheads="1" noChangeShapeType="1" noTextEdit="1"/>
              </p:cNvSpPr>
              <p:nvPr/>
            </p:nvSpPr>
            <p:spPr>
              <a:xfrm>
                <a:off x="11007303" y="1507893"/>
                <a:ext cx="1079219" cy="378693"/>
              </a:xfrm>
              <a:prstGeom prst="rect">
                <a:avLst/>
              </a:prstGeom>
              <a:blipFill>
                <a:blip r:embed="rId6"/>
                <a:stretch>
                  <a:fillRect b="-156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0" name="TextBox 19">
                <a:extLst>
                  <a:ext uri="{FF2B5EF4-FFF2-40B4-BE49-F238E27FC236}">
                    <a16:creationId xmlns:a16="http://schemas.microsoft.com/office/drawing/2014/main" id="{8EB12E99-8FF0-80DF-121C-C7F32EBDD1DF}"/>
                  </a:ext>
                </a:extLst>
              </p:cNvPr>
              <p:cNvSpPr txBox="1"/>
              <p:nvPr/>
            </p:nvSpPr>
            <p:spPr>
              <a:xfrm>
                <a:off x="8931628" y="1484303"/>
                <a:ext cx="625976" cy="378693"/>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Sup>
                      <m:sSubSupPr>
                        <m:ctrlP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bSupPr>
                      <m:e>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𝑃</m:t>
                        </m:r>
                      </m:e>
                      <m:sub>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𝑆𝑢𝑏𝑠</m:t>
                        </m:r>
                      </m:sub>
                      <m:sup>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𝑡</m:t>
                        </m:r>
                      </m:sup>
                    </m:sSubSup>
                  </m:oMath>
                </a14:m>
                <a:r>
                  <a:rPr kumimoji="0" lang="en-US" sz="1800" b="0" i="0" u="none" strike="noStrike" kern="1200" cap="none" spc="0" normalizeH="0" baseline="0" noProof="0" dirty="0">
                    <a:ln>
                      <a:noFill/>
                    </a:ln>
                    <a:solidFill>
                      <a:srgbClr val="000000"/>
                    </a:solidFill>
                    <a:effectLst/>
                    <a:uLnTx/>
                    <a:uFillTx/>
                    <a:latin typeface="Corbel"/>
                    <a:ea typeface="+mn-ea"/>
                    <a:cs typeface="+mn-cs"/>
                  </a:rPr>
                  <a:t> </a:t>
                </a:r>
              </a:p>
            </p:txBody>
          </p:sp>
        </mc:Choice>
        <mc:Fallback>
          <p:sp>
            <p:nvSpPr>
              <p:cNvPr id="20" name="TextBox 19">
                <a:extLst>
                  <a:ext uri="{FF2B5EF4-FFF2-40B4-BE49-F238E27FC236}">
                    <a16:creationId xmlns:a16="http://schemas.microsoft.com/office/drawing/2014/main" id="{8EB12E99-8FF0-80DF-121C-C7F32EBDD1DF}"/>
                  </a:ext>
                </a:extLst>
              </p:cNvPr>
              <p:cNvSpPr txBox="1">
                <a:spLocks noRot="1" noChangeAspect="1" noMove="1" noResize="1" noEditPoints="1" noAdjustHandles="1" noChangeArrowheads="1" noChangeShapeType="1" noTextEdit="1"/>
              </p:cNvSpPr>
              <p:nvPr/>
            </p:nvSpPr>
            <p:spPr>
              <a:xfrm>
                <a:off x="8931628" y="1484303"/>
                <a:ext cx="625976" cy="378693"/>
              </a:xfrm>
              <a:prstGeom prst="rect">
                <a:avLst/>
              </a:prstGeom>
              <a:blipFill>
                <a:blip r:embed="rId7"/>
                <a:stretch>
                  <a:fillRect r="-2857"/>
                </a:stretch>
              </a:blipFill>
            </p:spPr>
            <p:txBody>
              <a:bodyPr/>
              <a:lstStyle/>
              <a:p>
                <a:r>
                  <a:rPr lang="en-US">
                    <a:noFill/>
                  </a:rPr>
                  <a:t> </a:t>
                </a:r>
              </a:p>
            </p:txBody>
          </p:sp>
        </mc:Fallback>
      </mc:AlternateContent>
      <p:pic>
        <p:nvPicPr>
          <p:cNvPr id="13" name="Picture 12">
            <a:extLst>
              <a:ext uri="{FF2B5EF4-FFF2-40B4-BE49-F238E27FC236}">
                <a16:creationId xmlns:a16="http://schemas.microsoft.com/office/drawing/2014/main" id="{E42E442D-E198-424E-7A20-535AF512AC47}"/>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678284" y="3438541"/>
            <a:ext cx="4743484" cy="2937868"/>
          </a:xfrm>
          <a:prstGeom prst="rect">
            <a:avLst/>
          </a:prstGeom>
        </p:spPr>
      </p:pic>
      <p:pic>
        <p:nvPicPr>
          <p:cNvPr id="15" name="Picture 14">
            <a:extLst>
              <a:ext uri="{FF2B5EF4-FFF2-40B4-BE49-F238E27FC236}">
                <a16:creationId xmlns:a16="http://schemas.microsoft.com/office/drawing/2014/main" id="{CF66CFB1-01D7-E7DD-085F-8E456F3CD5A6}"/>
              </a:ext>
            </a:extLst>
          </p:cNvPr>
          <p:cNvPicPr>
            <a:picLocks noChangeAspect="1"/>
          </p:cNvPicPr>
          <p:nvPr/>
        </p:nvPicPr>
        <p:blipFill>
          <a:blip r:embed="rId9">
            <a:clrChange>
              <a:clrFrom>
                <a:srgbClr val="9A9CD5"/>
              </a:clrFrom>
              <a:clrTo>
                <a:srgbClr val="9A9CD5">
                  <a:alpha val="0"/>
                </a:srgbClr>
              </a:clrTo>
            </a:clrChange>
            <a:duotone>
              <a:prstClr val="black"/>
              <a:schemeClr val="accent4">
                <a:tint val="45000"/>
                <a:satMod val="400000"/>
              </a:schemeClr>
            </a:duotone>
            <a:extLst>
              <a:ext uri="{28A0092B-C50C-407E-A947-70E740481C1C}">
                <a14:useLocalDpi xmlns:a14="http://schemas.microsoft.com/office/drawing/2010/main" val="0"/>
              </a:ext>
            </a:extLst>
          </a:blip>
          <a:srcRect/>
          <a:stretch/>
        </p:blipFill>
        <p:spPr>
          <a:xfrm>
            <a:off x="6166605" y="3487762"/>
            <a:ext cx="5703817" cy="3154923"/>
          </a:xfrm>
          <a:prstGeom prst="rect">
            <a:avLst/>
          </a:prstGeom>
          <a:solidFill>
            <a:srgbClr val="000000">
              <a:alpha val="78824"/>
            </a:srgbClr>
          </a:solidFill>
        </p:spPr>
      </p:pic>
      <mc:AlternateContent xmlns:mc="http://schemas.openxmlformats.org/markup-compatibility/2006">
        <mc:Choice xmlns:a14="http://schemas.microsoft.com/office/drawing/2010/main" Requires="a14">
          <p:sp>
            <p:nvSpPr>
              <p:cNvPr id="2" name="Title 1">
                <a:extLst>
                  <a:ext uri="{FF2B5EF4-FFF2-40B4-BE49-F238E27FC236}">
                    <a16:creationId xmlns:a16="http://schemas.microsoft.com/office/drawing/2014/main" id="{5F171FBD-1BE3-C1E6-11AE-DA419538ED70}"/>
                  </a:ext>
                </a:extLst>
              </p:cNvPr>
              <p:cNvSpPr>
                <a:spLocks noGrp="1"/>
              </p:cNvSpPr>
              <p:nvPr>
                <p:ph type="title"/>
              </p:nvPr>
            </p:nvSpPr>
            <p:spPr>
              <a:xfrm>
                <a:off x="1077686" y="355078"/>
                <a:ext cx="9373821" cy="738784"/>
              </a:xfr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a:lstStyle/>
              <a:p>
                <a:pPr algn="ctr"/>
                <a:r>
                  <a:rPr lang="en-US" sz="2400" dirty="0"/>
                  <a:t>ADS</a:t>
                </a:r>
                <a14:m>
                  <m:oMath xmlns:m="http://schemas.openxmlformats.org/officeDocument/2006/math">
                    <m:r>
                      <a:rPr lang="en-US" sz="2400" b="1" i="1" smtClean="0">
                        <a:latin typeface="Cambria Math" panose="02040503050406030204" pitchFamily="18" charset="0"/>
                      </a:rPr>
                      <m:t>𝟏𝟎</m:t>
                    </m:r>
                  </m:oMath>
                </a14:m>
                <a:r>
                  <a:rPr lang="en-US" sz="2400" dirty="0"/>
                  <a:t>_</a:t>
                </a:r>
                <a14:m>
                  <m:oMath xmlns:m="http://schemas.openxmlformats.org/officeDocument/2006/math">
                    <m:r>
                      <a:rPr lang="en-US" sz="2400" b="1" i="1" dirty="0" smtClean="0">
                        <a:latin typeface="Cambria Math" panose="02040503050406030204" pitchFamily="18" charset="0"/>
                      </a:rPr>
                      <m:t>𝟏</m:t>
                    </m:r>
                  </m:oMath>
                </a14:m>
                <a:r>
                  <a:rPr lang="en-US" sz="2400" dirty="0" err="1"/>
                  <a:t>ph</a:t>
                </a:r>
                <a:r>
                  <a:rPr lang="en-US" sz="2400" dirty="0"/>
                  <a:t>: MP</a:t>
                </a:r>
                <a:r>
                  <a:rPr lang="en-US" sz="2400" dirty="0">
                    <a:solidFill>
                      <a:schemeClr val="accent3"/>
                    </a:solidFill>
                  </a:rPr>
                  <a:t>C</a:t>
                </a:r>
                <a:r>
                  <a:rPr lang="en-US" sz="2400" dirty="0"/>
                  <a:t>OPF </a:t>
                </a:r>
                <a:r>
                  <a:rPr lang="en-US" sz="2400" b="1" dirty="0"/>
                  <a:t>Run for </a:t>
                </a:r>
                <a14:m>
                  <m:oMath xmlns:m="http://schemas.openxmlformats.org/officeDocument/2006/math">
                    <m:r>
                      <a:rPr lang="en-US" sz="2400" b="1" i="1" smtClean="0">
                        <a:latin typeface="Cambria Math" panose="02040503050406030204" pitchFamily="18" charset="0"/>
                      </a:rPr>
                      <m:t>𝑻</m:t>
                    </m:r>
                    <m:r>
                      <a:rPr lang="en-US" sz="2400" b="1" i="1" smtClean="0">
                        <a:latin typeface="Cambria Math" panose="02040503050406030204" pitchFamily="18" charset="0"/>
                      </a:rPr>
                      <m:t>=</m:t>
                    </m:r>
                    <m:r>
                      <a:rPr lang="en-US" sz="2400" b="1" i="1" smtClean="0">
                        <a:latin typeface="Cambria Math" panose="02040503050406030204" pitchFamily="18" charset="0"/>
                      </a:rPr>
                      <m:t>𝟐𝟒</m:t>
                    </m:r>
                    <m:r>
                      <a:rPr lang="en-US" sz="2400" b="1" i="1" smtClean="0">
                        <a:latin typeface="Cambria Math" panose="02040503050406030204" pitchFamily="18" charset="0"/>
                      </a:rPr>
                      <m:t>, </m:t>
                    </m:r>
                    <m:r>
                      <a:rPr lang="en-US" sz="2400" b="1" i="1" smtClean="0">
                        <a:latin typeface="Cambria Math" panose="02040503050406030204" pitchFamily="18" charset="0"/>
                      </a:rPr>
                      <m:t>𝑷𝑽</m:t>
                    </m:r>
                    <m:r>
                      <a:rPr lang="en-US" sz="2400" b="1" i="1" smtClean="0">
                        <a:latin typeface="Cambria Math" panose="02040503050406030204" pitchFamily="18" charset="0"/>
                      </a:rPr>
                      <m:t>=</m:t>
                    </m:r>
                    <m:r>
                      <a:rPr lang="en-US" sz="2400" b="1" i="1" smtClean="0">
                        <a:latin typeface="Cambria Math" panose="02040503050406030204" pitchFamily="18" charset="0"/>
                      </a:rPr>
                      <m:t>𝟐𝟓</m:t>
                    </m:r>
                    <m:r>
                      <a:rPr lang="en-US" sz="2400" b="1" i="1" smtClean="0">
                        <a:latin typeface="Cambria Math" panose="02040503050406030204" pitchFamily="18" charset="0"/>
                      </a:rPr>
                      <m:t>%, </m:t>
                    </m:r>
                    <m:r>
                      <a:rPr lang="en-US" sz="2400" b="1" i="1" smtClean="0">
                        <a:latin typeface="Cambria Math" panose="02040503050406030204" pitchFamily="18" charset="0"/>
                      </a:rPr>
                      <m:t>𝑩𝒂𝒕𝒕</m:t>
                    </m:r>
                    <m:r>
                      <a:rPr lang="en-US" sz="2400" b="1" i="1" smtClean="0">
                        <a:latin typeface="Cambria Math" panose="02040503050406030204" pitchFamily="18" charset="0"/>
                      </a:rPr>
                      <m:t>=</m:t>
                    </m:r>
                    <m:r>
                      <a:rPr lang="en-US" sz="2400" b="1" i="1" smtClean="0">
                        <a:latin typeface="Cambria Math" panose="02040503050406030204" pitchFamily="18" charset="0"/>
                      </a:rPr>
                      <m:t>𝟐𝟓</m:t>
                    </m:r>
                    <m:r>
                      <a:rPr lang="en-US" sz="2400" b="1" i="1" smtClean="0">
                        <a:latin typeface="Cambria Math" panose="02040503050406030204" pitchFamily="18" charset="0"/>
                      </a:rPr>
                      <m:t>%</m:t>
                    </m:r>
                  </m:oMath>
                </a14:m>
                <a:endParaRPr lang="en-US" sz="2400" dirty="0"/>
              </a:p>
            </p:txBody>
          </p:sp>
        </mc:Choice>
        <mc:Fallback>
          <p:sp>
            <p:nvSpPr>
              <p:cNvPr id="2" name="Title 1">
                <a:extLst>
                  <a:ext uri="{FF2B5EF4-FFF2-40B4-BE49-F238E27FC236}">
                    <a16:creationId xmlns:a16="http://schemas.microsoft.com/office/drawing/2014/main" id="{5F171FBD-1BE3-C1E6-11AE-DA419538ED70}"/>
                  </a:ext>
                </a:extLst>
              </p:cNvPr>
              <p:cNvSpPr>
                <a:spLocks noGrp="1" noRot="1" noChangeAspect="1" noMove="1" noResize="1" noEditPoints="1" noAdjustHandles="1" noChangeArrowheads="1" noChangeShapeType="1" noTextEdit="1"/>
              </p:cNvSpPr>
              <p:nvPr>
                <p:ph type="title"/>
              </p:nvPr>
            </p:nvSpPr>
            <p:spPr>
              <a:xfrm>
                <a:off x="1077686" y="355078"/>
                <a:ext cx="9373821" cy="738784"/>
              </a:xfrm>
              <a:blipFill>
                <a:blip r:embed="rId10"/>
                <a:stretch>
                  <a:fillRect b="-25620"/>
                </a:stretch>
              </a:blipFill>
              <a:ln>
                <a:noFill/>
              </a:ln>
            </p:spPr>
            <p:txBody>
              <a:bodyPr/>
              <a:lstStyle/>
              <a:p>
                <a:r>
                  <a:rPr lang="en-US">
                    <a:noFill/>
                  </a:rPr>
                  <a:t> </a:t>
                </a:r>
              </a:p>
            </p:txBody>
          </p:sp>
        </mc:Fallback>
      </mc:AlternateContent>
      <p:pic>
        <p:nvPicPr>
          <p:cNvPr id="5" name="Picture 4">
            <a:extLst>
              <a:ext uri="{FF2B5EF4-FFF2-40B4-BE49-F238E27FC236}">
                <a16:creationId xmlns:a16="http://schemas.microsoft.com/office/drawing/2014/main" id="{001514B1-0056-0015-3EC1-2F1DF0476861}"/>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396898" y="1606005"/>
            <a:ext cx="3935852" cy="905123"/>
          </a:xfrm>
          <a:prstGeom prst="rect">
            <a:avLst/>
          </a:prstGeom>
        </p:spPr>
      </p:pic>
      <p:sp>
        <p:nvSpPr>
          <p:cNvPr id="6" name="TextBox 5">
            <a:extLst>
              <a:ext uri="{FF2B5EF4-FFF2-40B4-BE49-F238E27FC236}">
                <a16:creationId xmlns:a16="http://schemas.microsoft.com/office/drawing/2014/main" id="{9F8CA7D5-7CA0-695F-5BD8-3A90FCD06738}"/>
              </a:ext>
            </a:extLst>
          </p:cNvPr>
          <p:cNvSpPr txBox="1"/>
          <p:nvPr/>
        </p:nvSpPr>
        <p:spPr>
          <a:xfrm>
            <a:off x="66154" y="3149208"/>
            <a:ext cx="2734492" cy="338554"/>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orbel"/>
                <a:ea typeface="+mn-ea"/>
                <a:cs typeface="+mn-cs"/>
              </a:rPr>
              <a:t>MPCOPF Simulation Results</a:t>
            </a:r>
          </a:p>
        </p:txBody>
      </p:sp>
      <p:sp>
        <p:nvSpPr>
          <p:cNvPr id="8" name="TextBox 7">
            <a:extLst>
              <a:ext uri="{FF2B5EF4-FFF2-40B4-BE49-F238E27FC236}">
                <a16:creationId xmlns:a16="http://schemas.microsoft.com/office/drawing/2014/main" id="{7130D8C7-1858-54CC-66E6-1B30267DA97E}"/>
              </a:ext>
            </a:extLst>
          </p:cNvPr>
          <p:cNvSpPr txBox="1"/>
          <p:nvPr/>
        </p:nvSpPr>
        <p:spPr>
          <a:xfrm>
            <a:off x="5917795" y="3090446"/>
            <a:ext cx="2734492" cy="338554"/>
          </a:xfrm>
          <a:prstGeom prst="rect">
            <a:avLst/>
          </a:prstGeom>
          <a:solidFill>
            <a:schemeClr val="accent4"/>
          </a:solidFill>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orbel"/>
                <a:ea typeface="+mn-ea"/>
                <a:cs typeface="+mn-cs"/>
              </a:rPr>
              <a:t>OpenDSS Powerflow Results</a:t>
            </a:r>
          </a:p>
        </p:txBody>
      </p:sp>
      <p:sp>
        <p:nvSpPr>
          <p:cNvPr id="7" name="Rectangle 6">
            <a:extLst>
              <a:ext uri="{FF2B5EF4-FFF2-40B4-BE49-F238E27FC236}">
                <a16:creationId xmlns:a16="http://schemas.microsoft.com/office/drawing/2014/main" id="{858DF302-BCB8-698A-A6F5-FE0FF395F073}"/>
              </a:ext>
            </a:extLst>
          </p:cNvPr>
          <p:cNvSpPr/>
          <p:nvPr/>
        </p:nvSpPr>
        <p:spPr>
          <a:xfrm>
            <a:off x="680446" y="6108466"/>
            <a:ext cx="4579520" cy="242726"/>
          </a:xfrm>
          <a:prstGeom prst="rect">
            <a:avLst/>
          </a:prstGeom>
          <a:solidFill>
            <a:srgbClr val="00B050">
              <a:alpha val="29020"/>
            </a:srgbClr>
          </a:solidFill>
          <a:ln w="12700">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12" name="TextBox 11">
            <a:extLst>
              <a:ext uri="{FF2B5EF4-FFF2-40B4-BE49-F238E27FC236}">
                <a16:creationId xmlns:a16="http://schemas.microsoft.com/office/drawing/2014/main" id="{25DB9CE6-E4C2-D498-4E4D-E714DA8CF616}"/>
              </a:ext>
            </a:extLst>
          </p:cNvPr>
          <p:cNvSpPr txBox="1"/>
          <p:nvPr/>
        </p:nvSpPr>
        <p:spPr>
          <a:xfrm>
            <a:off x="5209033" y="6104288"/>
            <a:ext cx="886968" cy="338554"/>
          </a:xfrm>
          <a:prstGeom prst="rect">
            <a:avLst/>
          </a:prstGeom>
          <a:solidFill>
            <a:srgbClr val="2D6E6D"/>
          </a:solidFill>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Corbel"/>
                <a:ea typeface="+mn-ea"/>
                <a:cs typeface="+mn-cs"/>
              </a:rPr>
              <a:t>Timings</a:t>
            </a:r>
          </a:p>
        </p:txBody>
      </p:sp>
      <p:sp>
        <p:nvSpPr>
          <p:cNvPr id="24" name="Rectangle 23">
            <a:extLst>
              <a:ext uri="{FF2B5EF4-FFF2-40B4-BE49-F238E27FC236}">
                <a16:creationId xmlns:a16="http://schemas.microsoft.com/office/drawing/2014/main" id="{8D93C7CF-8A07-64C1-1D37-B53B03D10FF3}"/>
              </a:ext>
            </a:extLst>
          </p:cNvPr>
          <p:cNvSpPr/>
          <p:nvPr/>
        </p:nvSpPr>
        <p:spPr>
          <a:xfrm>
            <a:off x="678284" y="5399732"/>
            <a:ext cx="4579520" cy="182505"/>
          </a:xfrm>
          <a:prstGeom prst="rect">
            <a:avLst/>
          </a:prstGeom>
          <a:solidFill>
            <a:srgbClr val="FFC000">
              <a:alpha val="23922"/>
            </a:srgbClr>
          </a:solidFill>
          <a:ln w="12700">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mc:AlternateContent xmlns:mc="http://schemas.openxmlformats.org/markup-compatibility/2006">
        <mc:Choice xmlns:a14="http://schemas.microsoft.com/office/drawing/2010/main" Requires="a14">
          <p:sp>
            <p:nvSpPr>
              <p:cNvPr id="25" name="TextBox 24">
                <a:extLst>
                  <a:ext uri="{FF2B5EF4-FFF2-40B4-BE49-F238E27FC236}">
                    <a16:creationId xmlns:a16="http://schemas.microsoft.com/office/drawing/2014/main" id="{A6D4F52D-A0BA-184F-3D5C-D42DFF72326B}"/>
                  </a:ext>
                </a:extLst>
              </p:cNvPr>
              <p:cNvSpPr txBox="1"/>
              <p:nvPr/>
            </p:nvSpPr>
            <p:spPr>
              <a:xfrm>
                <a:off x="5260635" y="5346923"/>
                <a:ext cx="1054928" cy="338554"/>
              </a:xfrm>
              <a:prstGeom prst="rect">
                <a:avLst/>
              </a:prstGeom>
              <a:solidFill>
                <a:srgbClr val="FFC000">
                  <a:alpha val="18824"/>
                </a:srgbClr>
              </a:solidFill>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sSubPr>
                        <m:e>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𝑃</m:t>
                          </m:r>
                        </m:e>
                        <m:sub>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𝑆𝑢𝑏𝑠𝑃𝑒𝑎𝑘</m:t>
                          </m:r>
                        </m:sub>
                      </m:sSub>
                    </m:oMath>
                  </m:oMathPara>
                </a14:m>
                <a:endParaRPr kumimoji="0" lang="en-US" sz="1600" b="0" i="0" u="none" strike="noStrike" kern="1200" cap="none" spc="0" normalizeH="0" baseline="0" noProof="0" dirty="0">
                  <a:ln>
                    <a:noFill/>
                  </a:ln>
                  <a:solidFill>
                    <a:srgbClr val="FFFFFF"/>
                  </a:solidFill>
                  <a:effectLst/>
                  <a:uLnTx/>
                  <a:uFillTx/>
                  <a:latin typeface="Corbel"/>
                  <a:ea typeface="+mn-ea"/>
                  <a:cs typeface="+mn-cs"/>
                </a:endParaRPr>
              </a:p>
            </p:txBody>
          </p:sp>
        </mc:Choice>
        <mc:Fallback>
          <p:sp>
            <p:nvSpPr>
              <p:cNvPr id="25" name="TextBox 24">
                <a:extLst>
                  <a:ext uri="{FF2B5EF4-FFF2-40B4-BE49-F238E27FC236}">
                    <a16:creationId xmlns:a16="http://schemas.microsoft.com/office/drawing/2014/main" id="{A6D4F52D-A0BA-184F-3D5C-D42DFF72326B}"/>
                  </a:ext>
                </a:extLst>
              </p:cNvPr>
              <p:cNvSpPr txBox="1">
                <a:spLocks noRot="1" noChangeAspect="1" noMove="1" noResize="1" noEditPoints="1" noAdjustHandles="1" noChangeArrowheads="1" noChangeShapeType="1" noTextEdit="1"/>
              </p:cNvSpPr>
              <p:nvPr/>
            </p:nvSpPr>
            <p:spPr>
              <a:xfrm>
                <a:off x="5260635" y="5346923"/>
                <a:ext cx="1054928" cy="338554"/>
              </a:xfrm>
              <a:prstGeom prst="rect">
                <a:avLst/>
              </a:prstGeom>
              <a:blipFill>
                <a:blip r:embed="rId12"/>
                <a:stretch>
                  <a:fillRect/>
                </a:stretch>
              </a:blipFill>
            </p:spPr>
            <p:txBody>
              <a:bodyPr/>
              <a:lstStyle/>
              <a:p>
                <a:r>
                  <a:rPr lang="en-US">
                    <a:noFill/>
                  </a:rPr>
                  <a:t> </a:t>
                </a:r>
              </a:p>
            </p:txBody>
          </p:sp>
        </mc:Fallback>
      </mc:AlternateContent>
      <p:sp>
        <p:nvSpPr>
          <p:cNvPr id="26" name="Rectangle 25">
            <a:extLst>
              <a:ext uri="{FF2B5EF4-FFF2-40B4-BE49-F238E27FC236}">
                <a16:creationId xmlns:a16="http://schemas.microsoft.com/office/drawing/2014/main" id="{B7B03C07-9572-509E-BB35-7FE84E1E8BD8}"/>
              </a:ext>
            </a:extLst>
          </p:cNvPr>
          <p:cNvSpPr/>
          <p:nvPr/>
        </p:nvSpPr>
        <p:spPr>
          <a:xfrm>
            <a:off x="396898" y="2291831"/>
            <a:ext cx="3528040" cy="205877"/>
          </a:xfrm>
          <a:prstGeom prst="rect">
            <a:avLst/>
          </a:prstGeom>
          <a:solidFill>
            <a:srgbClr val="FFC000">
              <a:alpha val="23922"/>
            </a:srgbClr>
          </a:solidFill>
          <a:ln w="12700">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4" name="TextBox 3">
            <a:extLst>
              <a:ext uri="{FF2B5EF4-FFF2-40B4-BE49-F238E27FC236}">
                <a16:creationId xmlns:a16="http://schemas.microsoft.com/office/drawing/2014/main" id="{7C3C9DB8-2F2F-18C1-41AF-E458DAC7E104}"/>
              </a:ext>
            </a:extLst>
          </p:cNvPr>
          <p:cNvSpPr txBox="1"/>
          <p:nvPr/>
        </p:nvSpPr>
        <p:spPr>
          <a:xfrm>
            <a:off x="0" y="0"/>
            <a:ext cx="2469276" cy="523220"/>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Aldhabi" panose="01000000000000000000" pitchFamily="2" charset="-78"/>
                <a:ea typeface="+mn-ea"/>
                <a:cs typeface="Aldhabi" panose="01000000000000000000" pitchFamily="2" charset="-78"/>
              </a:rPr>
              <a:t>OpenDSS Def Profiles</a:t>
            </a:r>
          </a:p>
        </p:txBody>
      </p:sp>
      <p:sp>
        <p:nvSpPr>
          <p:cNvPr id="9" name="TextBox 8">
            <a:extLst>
              <a:ext uri="{FF2B5EF4-FFF2-40B4-BE49-F238E27FC236}">
                <a16:creationId xmlns:a16="http://schemas.microsoft.com/office/drawing/2014/main" id="{ECFEC4E2-E921-D310-D4DA-8EB41C7D081C}"/>
              </a:ext>
            </a:extLst>
          </p:cNvPr>
          <p:cNvSpPr txBox="1"/>
          <p:nvPr/>
        </p:nvSpPr>
        <p:spPr>
          <a:xfrm>
            <a:off x="2469276" y="0"/>
            <a:ext cx="2469276" cy="523220"/>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Aldhabi" panose="01000000000000000000" pitchFamily="2" charset="-78"/>
                <a:ea typeface="+mn-ea"/>
                <a:cs typeface="Aldhabi" panose="01000000000000000000" pitchFamily="2" charset="-78"/>
              </a:rPr>
              <a:t>Substation Power Cost</a:t>
            </a:r>
          </a:p>
        </p:txBody>
      </p:sp>
      <p:sp>
        <p:nvSpPr>
          <p:cNvPr id="31" name="Rectangle 30">
            <a:extLst>
              <a:ext uri="{FF2B5EF4-FFF2-40B4-BE49-F238E27FC236}">
                <a16:creationId xmlns:a16="http://schemas.microsoft.com/office/drawing/2014/main" id="{A296C816-BC8B-73F5-8BE7-CD691797F726}"/>
              </a:ext>
            </a:extLst>
          </p:cNvPr>
          <p:cNvSpPr/>
          <p:nvPr/>
        </p:nvSpPr>
        <p:spPr>
          <a:xfrm>
            <a:off x="678284" y="3659845"/>
            <a:ext cx="3890811" cy="182504"/>
          </a:xfrm>
          <a:prstGeom prst="rect">
            <a:avLst/>
          </a:prstGeom>
          <a:solidFill>
            <a:srgbClr val="0070C0">
              <a:alpha val="14902"/>
            </a:srgbClr>
          </a:solidFill>
          <a:ln w="12700">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32" name="TextBox 31">
            <a:extLst>
              <a:ext uri="{FF2B5EF4-FFF2-40B4-BE49-F238E27FC236}">
                <a16:creationId xmlns:a16="http://schemas.microsoft.com/office/drawing/2014/main" id="{4CFA22BA-744A-60A9-CA1B-1F7A8FF006F2}"/>
              </a:ext>
            </a:extLst>
          </p:cNvPr>
          <p:cNvSpPr txBox="1"/>
          <p:nvPr/>
        </p:nvSpPr>
        <p:spPr>
          <a:xfrm>
            <a:off x="4569095" y="3585331"/>
            <a:ext cx="1054928" cy="338554"/>
          </a:xfrm>
          <a:prstGeom prst="rect">
            <a:avLst/>
          </a:prstGeom>
          <a:solidFill>
            <a:srgbClr val="0070C0">
              <a:alpha val="50980"/>
            </a:srgbClr>
          </a:solidFill>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Corbel"/>
                <a:ea typeface="+mn-ea"/>
                <a:cs typeface="+mn-cs"/>
              </a:rPr>
              <a:t>Objective</a:t>
            </a:r>
          </a:p>
        </p:txBody>
      </p:sp>
      <p:sp>
        <p:nvSpPr>
          <p:cNvPr id="33" name="TextBox 32">
            <a:extLst>
              <a:ext uri="{FF2B5EF4-FFF2-40B4-BE49-F238E27FC236}">
                <a16:creationId xmlns:a16="http://schemas.microsoft.com/office/drawing/2014/main" id="{ECAD167C-11D6-2B17-4B2D-47481BE248B3}"/>
              </a:ext>
            </a:extLst>
          </p:cNvPr>
          <p:cNvSpPr txBox="1"/>
          <p:nvPr/>
        </p:nvSpPr>
        <p:spPr>
          <a:xfrm>
            <a:off x="10057416" y="5781876"/>
            <a:ext cx="1391654" cy="338554"/>
          </a:xfrm>
          <a:prstGeom prst="rect">
            <a:avLst/>
          </a:prstGeom>
          <a:solidFill>
            <a:srgbClr val="C00000"/>
          </a:solidFill>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Corbel"/>
                <a:ea typeface="+mn-ea"/>
                <a:cs typeface="+mn-cs"/>
              </a:rPr>
              <a:t>Discrepancies</a:t>
            </a:r>
          </a:p>
        </p:txBody>
      </p:sp>
      <p:sp>
        <p:nvSpPr>
          <p:cNvPr id="34" name="Rectangle 33">
            <a:extLst>
              <a:ext uri="{FF2B5EF4-FFF2-40B4-BE49-F238E27FC236}">
                <a16:creationId xmlns:a16="http://schemas.microsoft.com/office/drawing/2014/main" id="{599DB561-5AF6-D827-2AF6-344140154586}"/>
              </a:ext>
            </a:extLst>
          </p:cNvPr>
          <p:cNvSpPr/>
          <p:nvPr/>
        </p:nvSpPr>
        <p:spPr>
          <a:xfrm>
            <a:off x="6166605" y="5721394"/>
            <a:ext cx="5703816" cy="903535"/>
          </a:xfrm>
          <a:prstGeom prst="rect">
            <a:avLst/>
          </a:prstGeom>
          <a:solidFill>
            <a:srgbClr val="FE9898">
              <a:alpha val="10196"/>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35" name="Rectangle 34">
            <a:extLst>
              <a:ext uri="{FF2B5EF4-FFF2-40B4-BE49-F238E27FC236}">
                <a16:creationId xmlns:a16="http://schemas.microsoft.com/office/drawing/2014/main" id="{1A1BAD07-1EC8-777F-7BF9-8AB602556CC2}"/>
              </a:ext>
            </a:extLst>
          </p:cNvPr>
          <p:cNvSpPr/>
          <p:nvPr/>
        </p:nvSpPr>
        <p:spPr>
          <a:xfrm>
            <a:off x="6166605" y="3748708"/>
            <a:ext cx="3890811" cy="182504"/>
          </a:xfrm>
          <a:prstGeom prst="rect">
            <a:avLst/>
          </a:prstGeom>
          <a:solidFill>
            <a:srgbClr val="0070C0">
              <a:alpha val="14902"/>
            </a:srgbClr>
          </a:solidFill>
          <a:ln w="12700">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36" name="TextBox 35">
            <a:extLst>
              <a:ext uri="{FF2B5EF4-FFF2-40B4-BE49-F238E27FC236}">
                <a16:creationId xmlns:a16="http://schemas.microsoft.com/office/drawing/2014/main" id="{A323EDE9-43E1-7519-3B82-3E23CDF0A6CE}"/>
              </a:ext>
            </a:extLst>
          </p:cNvPr>
          <p:cNvSpPr txBox="1"/>
          <p:nvPr/>
        </p:nvSpPr>
        <p:spPr>
          <a:xfrm>
            <a:off x="10004119" y="3670683"/>
            <a:ext cx="1054928" cy="338554"/>
          </a:xfrm>
          <a:prstGeom prst="rect">
            <a:avLst/>
          </a:prstGeom>
          <a:solidFill>
            <a:srgbClr val="0070C0">
              <a:alpha val="50980"/>
            </a:srgbClr>
          </a:solidFill>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Corbel"/>
                <a:ea typeface="+mn-ea"/>
                <a:cs typeface="+mn-cs"/>
              </a:rPr>
              <a:t>Objective</a:t>
            </a:r>
          </a:p>
        </p:txBody>
      </p:sp>
      <p:sp>
        <p:nvSpPr>
          <p:cNvPr id="37" name="TextBox 36">
            <a:extLst>
              <a:ext uri="{FF2B5EF4-FFF2-40B4-BE49-F238E27FC236}">
                <a16:creationId xmlns:a16="http://schemas.microsoft.com/office/drawing/2014/main" id="{E27A8945-0F7E-D63E-2FAA-8A89146F25D6}"/>
              </a:ext>
            </a:extLst>
          </p:cNvPr>
          <p:cNvSpPr txBox="1"/>
          <p:nvPr/>
        </p:nvSpPr>
        <p:spPr>
          <a:xfrm>
            <a:off x="10792684" y="4927361"/>
            <a:ext cx="1054928" cy="307777"/>
          </a:xfrm>
          <a:prstGeom prst="rect">
            <a:avLst/>
          </a:prstGeom>
          <a:solidFill>
            <a:srgbClr val="BF0000">
              <a:alpha val="50980"/>
            </a:srgbClr>
          </a:solidFill>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FFFFFF"/>
                </a:solidFill>
                <a:effectLst/>
                <a:uLnTx/>
                <a:uFillTx/>
                <a:latin typeface="Corbel"/>
                <a:ea typeface="+mn-ea"/>
                <a:cs typeface="+mn-cs"/>
              </a:rPr>
              <a:t>Miscomputation</a:t>
            </a:r>
            <a:r>
              <a:rPr lang="en-US" sz="700" dirty="0">
                <a:solidFill>
                  <a:srgbClr val="FFFFFF"/>
                </a:solidFill>
                <a:latin typeface="Corbel"/>
              </a:rPr>
              <a:t> -</a:t>
            </a:r>
            <a:r>
              <a:rPr kumimoji="0" lang="en-US" sz="700" b="0" i="0" u="none" strike="noStrike" kern="1200" cap="none" spc="0" normalizeH="0" baseline="0" noProof="0" dirty="0">
                <a:ln>
                  <a:noFill/>
                </a:ln>
                <a:solidFill>
                  <a:srgbClr val="FFFFFF"/>
                </a:solidFill>
                <a:effectLst/>
                <a:uLnTx/>
                <a:uFillTx/>
                <a:latin typeface="Corbel"/>
                <a:ea typeface="+mn-ea"/>
                <a:cs typeface="+mn-cs"/>
              </a:rPr>
              <a:t> will be fixed later</a:t>
            </a:r>
          </a:p>
        </p:txBody>
      </p:sp>
    </p:spTree>
    <p:extLst>
      <p:ext uri="{BB962C8B-B14F-4D97-AF65-F5344CB8AC3E}">
        <p14:creationId xmlns:p14="http://schemas.microsoft.com/office/powerpoint/2010/main" val="39787854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orbel"/>
              <a:ea typeface="+mn-ea"/>
              <a:cs typeface="+mn-cs"/>
            </a:endParaRPr>
          </a:p>
        </p:txBody>
      </p:sp>
      <p:sp>
        <p:nvSpPr>
          <p:cNvPr id="2" name="Title 1">
            <a:extLst>
              <a:ext uri="{FF2B5EF4-FFF2-40B4-BE49-F238E27FC236}">
                <a16:creationId xmlns:a16="http://schemas.microsoft.com/office/drawing/2014/main" id="{8CA6AE32-DF71-354F-1E09-26A4135D291D}"/>
              </a:ext>
            </a:extLst>
          </p:cNvPr>
          <p:cNvSpPr>
            <a:spLocks noGrp="1"/>
          </p:cNvSpPr>
          <p:nvPr>
            <p:ph type="title"/>
          </p:nvPr>
        </p:nvSpPr>
        <p:spPr>
          <a:xfrm>
            <a:off x="838200" y="448721"/>
            <a:ext cx="5257800" cy="1225650"/>
          </a:xfrm>
        </p:spPr>
        <p:txBody>
          <a:bodyPr vert="horz" lIns="91440" tIns="45720" rIns="91440" bIns="45720" rtlCol="0" anchor="b">
            <a:normAutofit fontScale="90000"/>
          </a:bodyPr>
          <a:lstStyle/>
          <a:p>
            <a:r>
              <a:rPr lang="en-US" sz="2700" dirty="0">
                <a:latin typeface="+mj-lt"/>
              </a:rPr>
              <a:t>How do others ‘scalably’ solve it? </a:t>
            </a:r>
            <a:r>
              <a:rPr lang="en-US" sz="2700" b="0" dirty="0">
                <a:latin typeface="+mj-lt"/>
              </a:rPr>
              <a:t>– </a:t>
            </a:r>
            <a:r>
              <a:rPr lang="en-US" sz="2200" b="0" dirty="0">
                <a:highlight>
                  <a:srgbClr val="9558B2"/>
                </a:highlight>
                <a:latin typeface="+mj-lt"/>
              </a:rPr>
              <a:t>Some sort of Algorithms involving Primal Dual Decomposition of the Constraints containing Variables from different time-steps  </a:t>
            </a:r>
            <a:endParaRPr lang="en-US" sz="2700" b="0" dirty="0">
              <a:highlight>
                <a:srgbClr val="9558B2"/>
              </a:highlight>
              <a:latin typeface="+mj-lt"/>
            </a:endParaRPr>
          </a:p>
        </p:txBody>
      </p:sp>
      <p:cxnSp>
        <p:nvCxnSpPr>
          <p:cNvPr id="12" name="Straight Connector 11">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1873" y="1749756"/>
            <a:ext cx="471830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4BBF8E78-CA66-247A-AB47-8F56AD116915}"/>
                  </a:ext>
                </a:extLst>
              </p:cNvPr>
              <p:cNvSpPr>
                <a:spLocks noGrp="1"/>
              </p:cNvSpPr>
              <p:nvPr>
                <p:ph idx="1"/>
              </p:nvPr>
            </p:nvSpPr>
            <p:spPr>
              <a:xfrm>
                <a:off x="897769" y="1909191"/>
                <a:ext cx="7120333" cy="4435909"/>
              </a:xfrm>
            </p:spPr>
            <p:txBody>
              <a:bodyPr vert="horz" lIns="91440" tIns="45720" rIns="91440" bIns="45720" rtlCol="0">
                <a:normAutofit/>
              </a:bodyPr>
              <a:lstStyle/>
              <a:p>
                <a:pPr marL="845820" lvl="3" indent="-342900"/>
                <a:r>
                  <a:rPr lang="en-US" dirty="0"/>
                  <a:t>Past Primal Variables: </a:t>
                </a:r>
                <a14:m>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𝑃</m:t>
                        </m:r>
                      </m:e>
                      <m:sub>
                        <m:r>
                          <m:rPr>
                            <m:sty m:val="p"/>
                          </m:rPr>
                          <a:rPr lang="en-US" b="0" i="0" smtClean="0">
                            <a:latin typeface="Cambria Math" panose="02040503050406030204" pitchFamily="18" charset="0"/>
                          </a:rPr>
                          <m:t>G</m:t>
                        </m:r>
                      </m:sub>
                      <m:sup>
                        <m:r>
                          <a:rPr lang="en-US" b="0" i="1" smtClean="0">
                            <a:latin typeface="Cambria Math" panose="02040503050406030204" pitchFamily="18" charset="0"/>
                          </a:rPr>
                          <m:t>𝑡</m:t>
                        </m:r>
                        <m:r>
                          <a:rPr lang="en-US" b="0" i="1" smtClean="0">
                            <a:latin typeface="Cambria Math" panose="02040503050406030204" pitchFamily="18" charset="0"/>
                          </a:rPr>
                          <m:t>−</m:t>
                        </m:r>
                        <m:r>
                          <m:rPr>
                            <m:sty m:val="p"/>
                          </m:rPr>
                          <a:rPr lang="en-US" b="0" i="0" smtClean="0">
                            <a:latin typeface="Cambria Math" panose="02040503050406030204" pitchFamily="18" charset="0"/>
                          </a:rPr>
                          <m:t>Δ</m:t>
                        </m:r>
                        <m:r>
                          <a:rPr lang="en-US" b="0" i="1" smtClean="0">
                            <a:latin typeface="Cambria Math" panose="02040503050406030204" pitchFamily="18" charset="0"/>
                          </a:rPr>
                          <m:t>𝑡</m:t>
                        </m:r>
                      </m:sup>
                    </m:sSubSup>
                    <m:r>
                      <a:rPr lang="en-US" b="0" i="1" smtClean="0">
                        <a:latin typeface="Cambria Math" panose="02040503050406030204" pitchFamily="18" charset="0"/>
                      </a:rPr>
                      <m:t>, </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𝐵</m:t>
                        </m:r>
                      </m:e>
                      <m:sup>
                        <m:r>
                          <a:rPr lang="en-US" b="0" i="1" smtClean="0">
                            <a:latin typeface="Cambria Math" panose="02040503050406030204" pitchFamily="18" charset="0"/>
                          </a:rPr>
                          <m:t>𝑡</m:t>
                        </m:r>
                        <m:r>
                          <a:rPr lang="en-US" b="0" i="1" smtClean="0">
                            <a:latin typeface="Cambria Math" panose="02040503050406030204" pitchFamily="18" charset="0"/>
                          </a:rPr>
                          <m:t>−</m:t>
                        </m:r>
                        <m:r>
                          <m:rPr>
                            <m:sty m:val="p"/>
                          </m:rPr>
                          <a:rPr lang="en-US" b="0" i="0" smtClean="0">
                            <a:latin typeface="Cambria Math" panose="02040503050406030204" pitchFamily="18" charset="0"/>
                          </a:rPr>
                          <m:t>Δ</m:t>
                        </m:r>
                        <m:r>
                          <a:rPr lang="en-US" b="0" i="1" smtClean="0">
                            <a:latin typeface="Cambria Math" panose="02040503050406030204" pitchFamily="18" charset="0"/>
                          </a:rPr>
                          <m:t>𝑡</m:t>
                        </m:r>
                      </m:sup>
                    </m:sSup>
                  </m:oMath>
                </a14:m>
                <a:endParaRPr lang="en-US" b="0" i="1" dirty="0">
                  <a:latin typeface="Cambria Math" panose="02040503050406030204" pitchFamily="18" charset="0"/>
                </a:endParaRPr>
              </a:p>
              <a:p>
                <a:pPr marL="845820" lvl="3" indent="-342900"/>
                <a:r>
                  <a:rPr lang="en-US" dirty="0"/>
                  <a:t>Future Dual Variables: </a:t>
                </a:r>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𝜇</m:t>
                        </m:r>
                      </m:e>
                      <m:sub>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𝑟𝑎𝑚𝑝</m:t>
                            </m:r>
                          </m:sub>
                        </m:sSub>
                      </m:sub>
                      <m:sup>
                        <m:r>
                          <a:rPr lang="en-US" i="1">
                            <a:latin typeface="Cambria Math" panose="02040503050406030204" pitchFamily="18" charset="0"/>
                          </a:rPr>
                          <m:t>𝑡</m:t>
                        </m:r>
                        <m:r>
                          <a:rPr lang="en-US" b="0" i="1" smtClean="0">
                            <a:latin typeface="Cambria Math" panose="02040503050406030204" pitchFamily="18" charset="0"/>
                          </a:rPr>
                          <m:t>+</m:t>
                        </m:r>
                        <m:r>
                          <m:rPr>
                            <m:sty m:val="p"/>
                          </m:rPr>
                          <a:rPr lang="en-US" b="0" i="0" smtClean="0">
                            <a:latin typeface="Cambria Math" panose="02040503050406030204" pitchFamily="18" charset="0"/>
                          </a:rPr>
                          <m:t>Δ</m:t>
                        </m:r>
                        <m:r>
                          <a:rPr lang="en-US" b="0" i="1" smtClean="0">
                            <a:latin typeface="Cambria Math" panose="02040503050406030204" pitchFamily="18" charset="0"/>
                          </a:rPr>
                          <m:t>𝑡</m:t>
                        </m:r>
                      </m:sup>
                    </m:sSubSup>
                  </m:oMath>
                </a14:m>
                <a:r>
                  <a:rPr lang="en-US" dirty="0"/>
                  <a:t> (both </a:t>
                </a:r>
                <a:r>
                  <a:rPr lang="en-US" dirty="0">
                    <a:solidFill>
                      <a:srgbClr val="FFC000"/>
                    </a:solidFill>
                  </a:rPr>
                  <a:t>lower</a:t>
                </a:r>
                <a:r>
                  <a:rPr lang="en-US" dirty="0"/>
                  <a:t> and </a:t>
                </a:r>
                <a:r>
                  <a:rPr lang="en-US" dirty="0">
                    <a:solidFill>
                      <a:srgbClr val="00B0F0"/>
                    </a:solidFill>
                  </a:rPr>
                  <a:t>upper</a:t>
                </a:r>
                <a:r>
                  <a:rPr lang="en-US" dirty="0"/>
                  <a:t> bounds), </a:t>
                </a:r>
                <a14:m>
                  <m:oMath xmlns:m="http://schemas.openxmlformats.org/officeDocument/2006/math">
                    <m:sSubSup>
                      <m:sSubSupPr>
                        <m:ctrlPr>
                          <a:rPr lang="en-US" b="0" i="1" smtClean="0">
                            <a:solidFill>
                              <a:srgbClr val="FFFF00"/>
                            </a:solidFill>
                            <a:latin typeface="Cambria Math" panose="02040503050406030204" pitchFamily="18" charset="0"/>
                          </a:rPr>
                        </m:ctrlPr>
                      </m:sSubSupPr>
                      <m:e>
                        <m:r>
                          <a:rPr lang="en-US" b="0" i="1" smtClean="0">
                            <a:solidFill>
                              <a:srgbClr val="FFFF00"/>
                            </a:solidFill>
                            <a:latin typeface="Cambria Math" panose="02040503050406030204" pitchFamily="18" charset="0"/>
                          </a:rPr>
                          <m:t>𝜆</m:t>
                        </m:r>
                      </m:e>
                      <m:sub>
                        <m:r>
                          <a:rPr lang="en-US" b="0" i="1" smtClean="0">
                            <a:solidFill>
                              <a:srgbClr val="FFFF00"/>
                            </a:solidFill>
                            <a:latin typeface="Cambria Math" panose="02040503050406030204" pitchFamily="18" charset="0"/>
                          </a:rPr>
                          <m:t>𝐵</m:t>
                        </m:r>
                      </m:sub>
                      <m:sup>
                        <m:r>
                          <a:rPr lang="en-US" b="0" i="1" smtClean="0">
                            <a:solidFill>
                              <a:srgbClr val="FFFF00"/>
                            </a:solidFill>
                            <a:latin typeface="Cambria Math" panose="02040503050406030204" pitchFamily="18" charset="0"/>
                          </a:rPr>
                          <m:t>𝑡</m:t>
                        </m:r>
                        <m:r>
                          <a:rPr lang="en-US" b="0" i="1" smtClean="0">
                            <a:solidFill>
                              <a:srgbClr val="FFFF00"/>
                            </a:solidFill>
                            <a:latin typeface="Cambria Math" panose="02040503050406030204" pitchFamily="18" charset="0"/>
                          </a:rPr>
                          <m:t>+</m:t>
                        </m:r>
                        <m:r>
                          <m:rPr>
                            <m:sty m:val="p"/>
                          </m:rPr>
                          <a:rPr lang="en-US" b="0" i="0" smtClean="0">
                            <a:solidFill>
                              <a:srgbClr val="FFFF00"/>
                            </a:solidFill>
                            <a:latin typeface="Cambria Math" panose="02040503050406030204" pitchFamily="18" charset="0"/>
                          </a:rPr>
                          <m:t>Δ</m:t>
                        </m:r>
                        <m:r>
                          <a:rPr lang="en-US" b="0" i="1" smtClean="0">
                            <a:solidFill>
                              <a:srgbClr val="FFFF00"/>
                            </a:solidFill>
                            <a:latin typeface="Cambria Math" panose="02040503050406030204" pitchFamily="18" charset="0"/>
                          </a:rPr>
                          <m:t>𝑡</m:t>
                        </m:r>
                      </m:sup>
                    </m:sSubSup>
                  </m:oMath>
                </a14:m>
                <a:endParaRPr lang="en-US" dirty="0"/>
              </a:p>
              <a:p>
                <a:pPr marL="320040" lvl="2" indent="0">
                  <a:buNone/>
                </a:pPr>
                <a:endParaRPr lang="en-US" dirty="0"/>
              </a:p>
              <a:p>
                <a:pPr marL="480060" lvl="1" indent="-342900"/>
                <a:r>
                  <a:rPr lang="en-US" dirty="0"/>
                  <a:t>Once a forward pass is completed, i.e. </a:t>
                </a:r>
                <a:r>
                  <a:rPr lang="en-US" i="1" dirty="0"/>
                  <a:t>the cost of the forward trajectory is constructed.</a:t>
                </a:r>
                <a:r>
                  <a:rPr lang="en-US" dirty="0"/>
                  <a:t> It is time to solve for the gradients that will update the dual variables for the next forward pass.</a:t>
                </a:r>
              </a:p>
              <a:p>
                <a:pPr marL="480060" lvl="1" indent="-342900"/>
                <a:r>
                  <a:rPr lang="en-US" dirty="0"/>
                  <a:t>Thus after computation of these gradients, the next set of dual variables </a:t>
                </a:r>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𝜇</m:t>
                        </m:r>
                      </m:e>
                      <m:sub>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𝑟𝑎𝑚𝑝</m:t>
                            </m:r>
                          </m:sub>
                        </m:sSub>
                      </m:sub>
                      <m:sup>
                        <m:r>
                          <a:rPr lang="en-US" i="1">
                            <a:latin typeface="Cambria Math" panose="02040503050406030204" pitchFamily="18" charset="0"/>
                          </a:rPr>
                          <m:t>𝑡</m:t>
                        </m:r>
                        <m:r>
                          <a:rPr lang="en-US" i="1">
                            <a:latin typeface="Cambria Math" panose="02040503050406030204" pitchFamily="18" charset="0"/>
                          </a:rPr>
                          <m:t>+</m:t>
                        </m:r>
                        <m:r>
                          <m:rPr>
                            <m:sty m:val="p"/>
                          </m:rPr>
                          <a:rPr lang="en-US">
                            <a:latin typeface="Cambria Math" panose="02040503050406030204" pitchFamily="18" charset="0"/>
                          </a:rPr>
                          <m:t>Δ</m:t>
                        </m:r>
                        <m:r>
                          <a:rPr lang="en-US" i="1">
                            <a:latin typeface="Cambria Math" panose="02040503050406030204" pitchFamily="18" charset="0"/>
                          </a:rPr>
                          <m:t>𝑡</m:t>
                        </m:r>
                      </m:sup>
                    </m:sSubSup>
                    <m:r>
                      <a:rPr lang="en-US" b="0" i="1" smtClean="0">
                        <a:latin typeface="Cambria Math" panose="02040503050406030204" pitchFamily="18" charset="0"/>
                      </a:rPr>
                      <m:t>,</m:t>
                    </m:r>
                    <m:sSubSup>
                      <m:sSubSupPr>
                        <m:ctrlPr>
                          <a:rPr lang="en-US" i="1">
                            <a:solidFill>
                              <a:srgbClr val="FFFF00"/>
                            </a:solidFill>
                            <a:latin typeface="Cambria Math" panose="02040503050406030204" pitchFamily="18" charset="0"/>
                          </a:rPr>
                        </m:ctrlPr>
                      </m:sSubSupPr>
                      <m:e>
                        <m:r>
                          <a:rPr lang="en-US" i="1">
                            <a:solidFill>
                              <a:srgbClr val="FFFF00"/>
                            </a:solidFill>
                            <a:latin typeface="Cambria Math" panose="02040503050406030204" pitchFamily="18" charset="0"/>
                          </a:rPr>
                          <m:t>𝜆</m:t>
                        </m:r>
                      </m:e>
                      <m:sub>
                        <m:r>
                          <a:rPr lang="en-US" i="1">
                            <a:solidFill>
                              <a:srgbClr val="FFFF00"/>
                            </a:solidFill>
                            <a:latin typeface="Cambria Math" panose="02040503050406030204" pitchFamily="18" charset="0"/>
                          </a:rPr>
                          <m:t>𝐵</m:t>
                        </m:r>
                      </m:sub>
                      <m:sup>
                        <m:r>
                          <a:rPr lang="en-US" i="1">
                            <a:solidFill>
                              <a:srgbClr val="FFFF00"/>
                            </a:solidFill>
                            <a:latin typeface="Cambria Math" panose="02040503050406030204" pitchFamily="18" charset="0"/>
                          </a:rPr>
                          <m:t>𝑡</m:t>
                        </m:r>
                        <m:r>
                          <a:rPr lang="en-US" i="1">
                            <a:solidFill>
                              <a:srgbClr val="FFFF00"/>
                            </a:solidFill>
                            <a:latin typeface="Cambria Math" panose="02040503050406030204" pitchFamily="18" charset="0"/>
                          </a:rPr>
                          <m:t>+</m:t>
                        </m:r>
                        <m:r>
                          <m:rPr>
                            <m:sty m:val="p"/>
                          </m:rPr>
                          <a:rPr lang="en-US">
                            <a:solidFill>
                              <a:srgbClr val="FFFF00"/>
                            </a:solidFill>
                            <a:latin typeface="Cambria Math" panose="02040503050406030204" pitchFamily="18" charset="0"/>
                          </a:rPr>
                          <m:t>Δ</m:t>
                        </m:r>
                        <m:r>
                          <a:rPr lang="en-US" i="1">
                            <a:solidFill>
                              <a:srgbClr val="FFFF00"/>
                            </a:solidFill>
                            <a:latin typeface="Cambria Math" panose="02040503050406030204" pitchFamily="18" charset="0"/>
                          </a:rPr>
                          <m:t>𝑡</m:t>
                        </m:r>
                      </m:sup>
                    </m:sSubSup>
                  </m:oMath>
                </a14:m>
                <a:r>
                  <a:rPr lang="en-US" dirty="0"/>
                  <a:t> is computed. </a:t>
                </a:r>
              </a:p>
              <a:p>
                <a:pPr marL="480060" lvl="1" indent="-342900"/>
                <a:r>
                  <a:rPr lang="en-US" dirty="0"/>
                  <a:t>The process of Forward Pass and Backward Pass updates is carried on until </a:t>
                </a:r>
                <a:r>
                  <a:rPr lang="en-US" i="1" dirty="0"/>
                  <a:t>convergence </a:t>
                </a:r>
                <a:r>
                  <a:rPr lang="en-US" dirty="0"/>
                  <a:t>is achieved (updates no longer being significant).</a:t>
                </a:r>
              </a:p>
              <a:p>
                <a:pPr marL="320040" lvl="2" indent="0">
                  <a:buNone/>
                </a:pPr>
                <a:endParaRPr lang="en-US" dirty="0"/>
              </a:p>
            </p:txBody>
          </p:sp>
        </mc:Choice>
        <mc:Fallback>
          <p:sp>
            <p:nvSpPr>
              <p:cNvPr id="3" name="Content Placeholder 2">
                <a:extLst>
                  <a:ext uri="{FF2B5EF4-FFF2-40B4-BE49-F238E27FC236}">
                    <a16:creationId xmlns:a16="http://schemas.microsoft.com/office/drawing/2014/main" id="{4BBF8E78-CA66-247A-AB47-8F56AD116915}"/>
                  </a:ext>
                </a:extLst>
              </p:cNvPr>
              <p:cNvSpPr>
                <a:spLocks noGrp="1" noRot="1" noChangeAspect="1" noMove="1" noResize="1" noEditPoints="1" noAdjustHandles="1" noChangeArrowheads="1" noChangeShapeType="1" noTextEdit="1"/>
              </p:cNvSpPr>
              <p:nvPr>
                <p:ph idx="1"/>
              </p:nvPr>
            </p:nvSpPr>
            <p:spPr>
              <a:xfrm>
                <a:off x="897769" y="1909191"/>
                <a:ext cx="7120333" cy="4435909"/>
              </a:xfrm>
              <a:blipFill>
                <a:blip r:embed="rId2"/>
                <a:stretch>
                  <a:fillRect t="-824" r="-171" b="-962"/>
                </a:stretch>
              </a:blipFill>
            </p:spPr>
            <p:txBody>
              <a:bodyPr/>
              <a:lstStyle/>
              <a:p>
                <a:r>
                  <a:rPr lang="en-US">
                    <a:noFill/>
                  </a:rPr>
                  <a:t> </a:t>
                </a:r>
              </a:p>
            </p:txBody>
          </p:sp>
        </mc:Fallback>
      </mc:AlternateContent>
      <p:cxnSp>
        <p:nvCxnSpPr>
          <p:cNvPr id="14" name="Straight Connector 13">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4027" y="5707672"/>
            <a:ext cx="47139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000D7DBC-6F66-E86C-9595-1EA0F039CA13}"/>
              </a:ext>
            </a:extLst>
          </p:cNvPr>
          <p:cNvGrpSpPr/>
          <p:nvPr/>
        </p:nvGrpSpPr>
        <p:grpSpPr>
          <a:xfrm>
            <a:off x="8232907" y="268099"/>
            <a:ext cx="3744286" cy="1586894"/>
            <a:chOff x="8209751" y="4707008"/>
            <a:chExt cx="3744286" cy="1586894"/>
          </a:xfrm>
        </p:grpSpPr>
        <p:pic>
          <p:nvPicPr>
            <p:cNvPr id="13" name="Picture 12">
              <a:extLst>
                <a:ext uri="{FF2B5EF4-FFF2-40B4-BE49-F238E27FC236}">
                  <a16:creationId xmlns:a16="http://schemas.microsoft.com/office/drawing/2014/main" id="{7330DC78-96FD-EBD4-0E49-F4FFA8A022DD}"/>
                </a:ext>
              </a:extLst>
            </p:cNvPr>
            <p:cNvPicPr>
              <a:picLocks noChangeAspect="1"/>
            </p:cNvPicPr>
            <p:nvPr/>
          </p:nvPicPr>
          <p:blipFill>
            <a:blip r:embed="rId3"/>
            <a:stretch>
              <a:fillRect/>
            </a:stretch>
          </p:blipFill>
          <p:spPr>
            <a:xfrm>
              <a:off x="8209751" y="4716309"/>
              <a:ext cx="3744286" cy="1577593"/>
            </a:xfrm>
            <a:prstGeom prst="rect">
              <a:avLst/>
            </a:prstGeom>
          </p:spPr>
        </p:pic>
        <p:sp>
          <p:nvSpPr>
            <p:cNvPr id="15" name="Rectangle 14">
              <a:extLst>
                <a:ext uri="{FF2B5EF4-FFF2-40B4-BE49-F238E27FC236}">
                  <a16:creationId xmlns:a16="http://schemas.microsoft.com/office/drawing/2014/main" id="{E98DE7AB-2752-82D5-9BCB-5198F76A9899}"/>
                </a:ext>
              </a:extLst>
            </p:cNvPr>
            <p:cNvSpPr/>
            <p:nvPr/>
          </p:nvSpPr>
          <p:spPr>
            <a:xfrm>
              <a:off x="9035782" y="4707008"/>
              <a:ext cx="615682" cy="295862"/>
            </a:xfrm>
            <a:prstGeom prst="rect">
              <a:avLst/>
            </a:prstGeom>
            <a:solidFill>
              <a:schemeClr val="bg1">
                <a:lumMod val="6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16" name="Rectangle 15">
              <a:extLst>
                <a:ext uri="{FF2B5EF4-FFF2-40B4-BE49-F238E27FC236}">
                  <a16:creationId xmlns:a16="http://schemas.microsoft.com/office/drawing/2014/main" id="{C6160085-C107-7B04-66CF-8FA1034E296D}"/>
                </a:ext>
              </a:extLst>
            </p:cNvPr>
            <p:cNvSpPr/>
            <p:nvPr/>
          </p:nvSpPr>
          <p:spPr>
            <a:xfrm>
              <a:off x="9815466" y="4716309"/>
              <a:ext cx="2096900" cy="295862"/>
            </a:xfrm>
            <a:prstGeom prst="rect">
              <a:avLst/>
            </a:prstGeom>
            <a:solidFill>
              <a:srgbClr val="00B0F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17" name="Rectangle 16">
              <a:extLst>
                <a:ext uri="{FF2B5EF4-FFF2-40B4-BE49-F238E27FC236}">
                  <a16:creationId xmlns:a16="http://schemas.microsoft.com/office/drawing/2014/main" id="{BB6FA9EE-1280-2C1B-569A-532621C2F0F9}"/>
                </a:ext>
              </a:extLst>
            </p:cNvPr>
            <p:cNvSpPr/>
            <p:nvPr/>
          </p:nvSpPr>
          <p:spPr>
            <a:xfrm>
              <a:off x="9118274" y="5021472"/>
              <a:ext cx="2201094" cy="377864"/>
            </a:xfrm>
            <a:prstGeom prst="rect">
              <a:avLst/>
            </a:prstGeom>
            <a:solidFill>
              <a:srgbClr val="FFC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18" name="Rectangle 17">
              <a:extLst>
                <a:ext uri="{FF2B5EF4-FFF2-40B4-BE49-F238E27FC236}">
                  <a16:creationId xmlns:a16="http://schemas.microsoft.com/office/drawing/2014/main" id="{F0DDB61E-1B5A-B41E-5B0E-769D70D7887E}"/>
                </a:ext>
              </a:extLst>
            </p:cNvPr>
            <p:cNvSpPr/>
            <p:nvPr/>
          </p:nvSpPr>
          <p:spPr>
            <a:xfrm>
              <a:off x="9148194" y="5417938"/>
              <a:ext cx="255865" cy="269354"/>
            </a:xfrm>
            <a:prstGeom prst="rect">
              <a:avLst/>
            </a:prstGeom>
            <a:solidFill>
              <a:srgbClr val="000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19" name="Rectangle 18">
              <a:extLst>
                <a:ext uri="{FF2B5EF4-FFF2-40B4-BE49-F238E27FC236}">
                  <a16:creationId xmlns:a16="http://schemas.microsoft.com/office/drawing/2014/main" id="{DF3583BD-B4A7-5123-EC5A-3AA56096A70C}"/>
                </a:ext>
              </a:extLst>
            </p:cNvPr>
            <p:cNvSpPr/>
            <p:nvPr/>
          </p:nvSpPr>
          <p:spPr>
            <a:xfrm>
              <a:off x="9454589" y="5399336"/>
              <a:ext cx="764232" cy="303497"/>
            </a:xfrm>
            <a:prstGeom prst="rect">
              <a:avLst/>
            </a:prstGeom>
            <a:solidFill>
              <a:srgbClr val="00B0F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20" name="Rectangle 19">
              <a:extLst>
                <a:ext uri="{FF2B5EF4-FFF2-40B4-BE49-F238E27FC236}">
                  <a16:creationId xmlns:a16="http://schemas.microsoft.com/office/drawing/2014/main" id="{16411E2A-7CA4-04FA-A7D3-F1FC186B2DEE}"/>
                </a:ext>
              </a:extLst>
            </p:cNvPr>
            <p:cNvSpPr/>
            <p:nvPr/>
          </p:nvSpPr>
          <p:spPr>
            <a:xfrm>
              <a:off x="10312582" y="5398352"/>
              <a:ext cx="764232" cy="303497"/>
            </a:xfrm>
            <a:prstGeom prst="rect">
              <a:avLst/>
            </a:prstGeom>
            <a:solidFill>
              <a:srgbClr val="FFC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21" name="Rectangle 20">
              <a:extLst>
                <a:ext uri="{FF2B5EF4-FFF2-40B4-BE49-F238E27FC236}">
                  <a16:creationId xmlns:a16="http://schemas.microsoft.com/office/drawing/2014/main" id="{EB886E8F-ADB8-6DD5-E2B7-4285A44F28FD}"/>
                </a:ext>
              </a:extLst>
            </p:cNvPr>
            <p:cNvSpPr/>
            <p:nvPr/>
          </p:nvSpPr>
          <p:spPr>
            <a:xfrm>
              <a:off x="9125508" y="5721436"/>
              <a:ext cx="1093313" cy="286100"/>
            </a:xfrm>
            <a:prstGeom prst="rect">
              <a:avLst/>
            </a:prstGeom>
            <a:solidFill>
              <a:srgbClr val="C2A1D3">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22" name="Rectangle 21">
              <a:extLst>
                <a:ext uri="{FF2B5EF4-FFF2-40B4-BE49-F238E27FC236}">
                  <a16:creationId xmlns:a16="http://schemas.microsoft.com/office/drawing/2014/main" id="{D794B2DF-C38B-C0FA-FEA1-4B77FA542575}"/>
                </a:ext>
              </a:extLst>
            </p:cNvPr>
            <p:cNvSpPr/>
            <p:nvPr/>
          </p:nvSpPr>
          <p:spPr>
            <a:xfrm>
              <a:off x="9031353" y="5986076"/>
              <a:ext cx="1281229" cy="286100"/>
            </a:xfrm>
            <a:prstGeom prst="rect">
              <a:avLst/>
            </a:prstGeom>
            <a:solidFill>
              <a:srgbClr val="C2A1D3">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23" name="Rectangle 22">
              <a:extLst>
                <a:ext uri="{FF2B5EF4-FFF2-40B4-BE49-F238E27FC236}">
                  <a16:creationId xmlns:a16="http://schemas.microsoft.com/office/drawing/2014/main" id="{E837A8AE-A54B-F191-0483-AEE488A67DC0}"/>
                </a:ext>
              </a:extLst>
            </p:cNvPr>
            <p:cNvSpPr/>
            <p:nvPr/>
          </p:nvSpPr>
          <p:spPr>
            <a:xfrm>
              <a:off x="10448698" y="5986076"/>
              <a:ext cx="628116" cy="286100"/>
            </a:xfrm>
            <a:prstGeom prst="rect">
              <a:avLst/>
            </a:prstGeom>
            <a:solidFill>
              <a:srgbClr val="7030A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grpSp>
      <p:pic>
        <p:nvPicPr>
          <p:cNvPr id="24" name="Picture 23">
            <a:extLst>
              <a:ext uri="{FF2B5EF4-FFF2-40B4-BE49-F238E27FC236}">
                <a16:creationId xmlns:a16="http://schemas.microsoft.com/office/drawing/2014/main" id="{51FE7170-4ADC-A6A5-FE57-0707344EB0F2}"/>
              </a:ext>
            </a:extLst>
          </p:cNvPr>
          <p:cNvPicPr>
            <a:picLocks noChangeAspect="1"/>
          </p:cNvPicPr>
          <p:nvPr/>
        </p:nvPicPr>
        <p:blipFill>
          <a:blip r:embed="rId4"/>
          <a:stretch>
            <a:fillRect/>
          </a:stretch>
        </p:blipFill>
        <p:spPr>
          <a:xfrm>
            <a:off x="8123870" y="2812189"/>
            <a:ext cx="3872285" cy="1626113"/>
          </a:xfrm>
          <a:prstGeom prst="rect">
            <a:avLst/>
          </a:prstGeom>
        </p:spPr>
      </p:pic>
      <p:pic>
        <p:nvPicPr>
          <p:cNvPr id="25" name="Picture 24">
            <a:extLst>
              <a:ext uri="{FF2B5EF4-FFF2-40B4-BE49-F238E27FC236}">
                <a16:creationId xmlns:a16="http://schemas.microsoft.com/office/drawing/2014/main" id="{B914AB48-F324-8966-9C9C-736D0EB5340D}"/>
              </a:ext>
            </a:extLst>
          </p:cNvPr>
          <p:cNvPicPr>
            <a:picLocks noChangeAspect="1"/>
          </p:cNvPicPr>
          <p:nvPr/>
        </p:nvPicPr>
        <p:blipFill>
          <a:blip r:embed="rId5"/>
          <a:stretch>
            <a:fillRect/>
          </a:stretch>
        </p:blipFill>
        <p:spPr>
          <a:xfrm>
            <a:off x="8168908" y="5138148"/>
            <a:ext cx="3614196" cy="1050463"/>
          </a:xfrm>
          <a:prstGeom prst="rect">
            <a:avLst/>
          </a:prstGeom>
        </p:spPr>
      </p:pic>
      <p:sp>
        <p:nvSpPr>
          <p:cNvPr id="26" name="TextBox 25">
            <a:extLst>
              <a:ext uri="{FF2B5EF4-FFF2-40B4-BE49-F238E27FC236}">
                <a16:creationId xmlns:a16="http://schemas.microsoft.com/office/drawing/2014/main" id="{C85EC1EC-EAF0-E659-DEBC-60A57DFE0186}"/>
              </a:ext>
            </a:extLst>
          </p:cNvPr>
          <p:cNvSpPr txBox="1"/>
          <p:nvPr/>
        </p:nvSpPr>
        <p:spPr>
          <a:xfrm>
            <a:off x="8562836" y="6188611"/>
            <a:ext cx="2919940" cy="461665"/>
          </a:xfrm>
          <a:prstGeom prst="rect">
            <a:avLst/>
          </a:prstGeom>
          <a:solidFill>
            <a:schemeClr val="bg1"/>
          </a:solidFill>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200" dirty="0">
                <a:latin typeface="Tw Cen MT" panose="020B0602020104020603" pitchFamily="34" charset="0"/>
              </a:rPr>
              <a:t>Equations used for updating the future dual variables as part of the </a:t>
            </a:r>
            <a:r>
              <a:rPr lang="en-US" sz="1200" dirty="0">
                <a:solidFill>
                  <a:srgbClr val="1975FF"/>
                </a:solidFill>
                <a:latin typeface="Tw Cen MT" panose="020B0602020104020603" pitchFamily="34" charset="0"/>
              </a:rPr>
              <a:t>Backward Pass</a:t>
            </a:r>
            <a:endParaRPr lang="en-US" sz="1200" dirty="0">
              <a:latin typeface="Tw Cen MT" panose="020B0602020104020603" pitchFamily="34" charset="0"/>
            </a:endParaRPr>
          </a:p>
        </p:txBody>
      </p:sp>
      <mc:AlternateContent xmlns:mc="http://schemas.openxmlformats.org/markup-compatibility/2006">
        <mc:Choice xmlns:a14="http://schemas.microsoft.com/office/drawing/2010/main" Requires="a14">
          <p:sp>
            <p:nvSpPr>
              <p:cNvPr id="27" name="TextBox 26">
                <a:extLst>
                  <a:ext uri="{FF2B5EF4-FFF2-40B4-BE49-F238E27FC236}">
                    <a16:creationId xmlns:a16="http://schemas.microsoft.com/office/drawing/2014/main" id="{A9391CD8-67B6-A0F9-93A0-C6714AD96492}"/>
                  </a:ext>
                </a:extLst>
              </p:cNvPr>
              <p:cNvSpPr txBox="1"/>
              <p:nvPr/>
            </p:nvSpPr>
            <p:spPr>
              <a:xfrm>
                <a:off x="8645080" y="1864294"/>
                <a:ext cx="2919940" cy="461665"/>
              </a:xfrm>
              <a:prstGeom prst="rect">
                <a:avLst/>
              </a:prstGeom>
              <a:solidFill>
                <a:schemeClr val="bg1">
                  <a:lumMod val="65000"/>
                </a:schemeClr>
              </a:solidFill>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200" dirty="0">
                    <a:latin typeface="Tw Cen MT" panose="020B0602020104020603" pitchFamily="34" charset="0"/>
                  </a:rPr>
                  <a:t>Lagrangian Function representing the OPF problem for the </a:t>
                </a:r>
                <a14:m>
                  <m:oMath xmlns:m="http://schemas.openxmlformats.org/officeDocument/2006/math">
                    <m:r>
                      <a:rPr lang="en-US" sz="1200" b="0" i="1" smtClean="0">
                        <a:latin typeface="Cambria Math" panose="02040503050406030204" pitchFamily="18" charset="0"/>
                      </a:rPr>
                      <m:t>𝑡</m:t>
                    </m:r>
                  </m:oMath>
                </a14:m>
                <a:r>
                  <a:rPr lang="en-US" sz="1200" dirty="0">
                    <a:latin typeface="Tw Cen MT" panose="020B0602020104020603" pitchFamily="34" charset="0"/>
                  </a:rPr>
                  <a:t>-th time-step.</a:t>
                </a:r>
              </a:p>
            </p:txBody>
          </p:sp>
        </mc:Choice>
        <mc:Fallback>
          <p:sp>
            <p:nvSpPr>
              <p:cNvPr id="27" name="TextBox 26">
                <a:extLst>
                  <a:ext uri="{FF2B5EF4-FFF2-40B4-BE49-F238E27FC236}">
                    <a16:creationId xmlns:a16="http://schemas.microsoft.com/office/drawing/2014/main" id="{A9391CD8-67B6-A0F9-93A0-C6714AD96492}"/>
                  </a:ext>
                </a:extLst>
              </p:cNvPr>
              <p:cNvSpPr txBox="1">
                <a:spLocks noRot="1" noChangeAspect="1" noMove="1" noResize="1" noEditPoints="1" noAdjustHandles="1" noChangeArrowheads="1" noChangeShapeType="1" noTextEdit="1"/>
              </p:cNvSpPr>
              <p:nvPr/>
            </p:nvSpPr>
            <p:spPr>
              <a:xfrm>
                <a:off x="8645080" y="1864294"/>
                <a:ext cx="2919940" cy="461665"/>
              </a:xfrm>
              <a:prstGeom prst="rect">
                <a:avLst/>
              </a:prstGeom>
              <a:blipFill>
                <a:blip r:embed="rId6"/>
                <a:stretch>
                  <a:fillRect b="-8974"/>
                </a:stretch>
              </a:blipFill>
            </p:spPr>
            <p:txBody>
              <a:bodyPr/>
              <a:lstStyle/>
              <a:p>
                <a:r>
                  <a:rPr lang="en-US">
                    <a:noFill/>
                  </a:rPr>
                  <a:t> </a:t>
                </a:r>
              </a:p>
            </p:txBody>
          </p:sp>
        </mc:Fallback>
      </mc:AlternateContent>
      <p:sp>
        <p:nvSpPr>
          <p:cNvPr id="28" name="TextBox 27">
            <a:extLst>
              <a:ext uri="{FF2B5EF4-FFF2-40B4-BE49-F238E27FC236}">
                <a16:creationId xmlns:a16="http://schemas.microsoft.com/office/drawing/2014/main" id="{32BEF3D3-2D8B-1A1A-3755-61664C026CEB}"/>
              </a:ext>
            </a:extLst>
          </p:cNvPr>
          <p:cNvSpPr txBox="1"/>
          <p:nvPr/>
        </p:nvSpPr>
        <p:spPr>
          <a:xfrm>
            <a:off x="8782007" y="4421144"/>
            <a:ext cx="2919940" cy="461665"/>
          </a:xfrm>
          <a:prstGeom prst="rect">
            <a:avLst/>
          </a:prstGeom>
          <a:solidFill>
            <a:schemeClr val="bg1"/>
          </a:solidFill>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200" dirty="0">
                <a:latin typeface="Tw Cen MT" panose="020B0602020104020603" pitchFamily="34" charset="0"/>
              </a:rPr>
              <a:t>Scheme for </a:t>
            </a:r>
            <a:r>
              <a:rPr lang="en-US" sz="1200" dirty="0">
                <a:solidFill>
                  <a:srgbClr val="BF0000"/>
                </a:solidFill>
                <a:latin typeface="Tw Cen MT" panose="020B0602020104020603" pitchFamily="34" charset="0"/>
              </a:rPr>
              <a:t>Forward Pass </a:t>
            </a:r>
            <a:r>
              <a:rPr lang="en-US" sz="1200" dirty="0">
                <a:latin typeface="Tw Cen MT" panose="020B0602020104020603" pitchFamily="34" charset="0"/>
              </a:rPr>
              <a:t>and </a:t>
            </a:r>
            <a:r>
              <a:rPr lang="en-US" sz="1200" dirty="0">
                <a:solidFill>
                  <a:srgbClr val="1975FF"/>
                </a:solidFill>
                <a:latin typeface="Tw Cen MT" panose="020B0602020104020603" pitchFamily="34" charset="0"/>
              </a:rPr>
              <a:t>Backward Pass </a:t>
            </a:r>
            <a:r>
              <a:rPr lang="en-US" sz="1200" dirty="0">
                <a:latin typeface="Tw Cen MT" panose="020B0602020104020603" pitchFamily="34" charset="0"/>
              </a:rPr>
              <a:t>(here called ‘Sweep’ with no difference)</a:t>
            </a:r>
          </a:p>
        </p:txBody>
      </p:sp>
    </p:spTree>
    <p:extLst>
      <p:ext uri="{BB962C8B-B14F-4D97-AF65-F5344CB8AC3E}">
        <p14:creationId xmlns:p14="http://schemas.microsoft.com/office/powerpoint/2010/main" val="23557217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orbel"/>
              <a:ea typeface="+mn-ea"/>
              <a:cs typeface="+mn-cs"/>
            </a:endParaRPr>
          </a:p>
        </p:txBody>
      </p:sp>
      <p:sp>
        <p:nvSpPr>
          <p:cNvPr id="2" name="Title 1">
            <a:extLst>
              <a:ext uri="{FF2B5EF4-FFF2-40B4-BE49-F238E27FC236}">
                <a16:creationId xmlns:a16="http://schemas.microsoft.com/office/drawing/2014/main" id="{8CA6AE32-DF71-354F-1E09-26A4135D291D}"/>
              </a:ext>
            </a:extLst>
          </p:cNvPr>
          <p:cNvSpPr>
            <a:spLocks noGrp="1"/>
          </p:cNvSpPr>
          <p:nvPr>
            <p:ph type="title"/>
          </p:nvPr>
        </p:nvSpPr>
        <p:spPr>
          <a:xfrm>
            <a:off x="838200" y="448721"/>
            <a:ext cx="5257800" cy="1225650"/>
          </a:xfrm>
        </p:spPr>
        <p:txBody>
          <a:bodyPr vert="horz" lIns="91440" tIns="45720" rIns="91440" bIns="45720" rtlCol="0" anchor="b">
            <a:normAutofit fontScale="90000"/>
          </a:bodyPr>
          <a:lstStyle/>
          <a:p>
            <a:r>
              <a:rPr lang="en-US" sz="2700" dirty="0">
                <a:latin typeface="+mj-lt"/>
              </a:rPr>
              <a:t>How do others ‘scalably’ solve it? </a:t>
            </a:r>
            <a:r>
              <a:rPr lang="en-US" sz="2700" b="0" dirty="0">
                <a:latin typeface="+mj-lt"/>
              </a:rPr>
              <a:t>– </a:t>
            </a:r>
            <a:r>
              <a:rPr lang="en-US" sz="2200" b="0" dirty="0">
                <a:highlight>
                  <a:srgbClr val="9558B2"/>
                </a:highlight>
                <a:latin typeface="+mj-lt"/>
              </a:rPr>
              <a:t>Some sort of Algorithms involving Primal Dual Decomposition of the Constraints containing Variables from different time-steps  </a:t>
            </a:r>
            <a:endParaRPr lang="en-US" sz="2700" b="0" dirty="0">
              <a:highlight>
                <a:srgbClr val="9558B2"/>
              </a:highlight>
              <a:latin typeface="+mj-lt"/>
            </a:endParaRPr>
          </a:p>
        </p:txBody>
      </p:sp>
      <p:cxnSp>
        <p:nvCxnSpPr>
          <p:cNvPr id="12" name="Straight Connector 11">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1873" y="1749756"/>
            <a:ext cx="471830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4BBF8E78-CA66-247A-AB47-8F56AD116915}"/>
                  </a:ext>
                </a:extLst>
              </p:cNvPr>
              <p:cNvSpPr>
                <a:spLocks noGrp="1"/>
              </p:cNvSpPr>
              <p:nvPr>
                <p:ph idx="1"/>
              </p:nvPr>
            </p:nvSpPr>
            <p:spPr>
              <a:xfrm>
                <a:off x="897769" y="1909191"/>
                <a:ext cx="7120333" cy="4435909"/>
              </a:xfrm>
            </p:spPr>
            <p:txBody>
              <a:bodyPr vert="horz" lIns="91440" tIns="45720" rIns="91440" bIns="45720" rtlCol="0">
                <a:normAutofit/>
              </a:bodyPr>
              <a:lstStyle/>
              <a:p>
                <a:pPr marL="480060" lvl="1" indent="-342900"/>
                <a:r>
                  <a:rPr lang="en-US" dirty="0"/>
                  <a:t>Thus after computation of these gradients, the next set of dual variables </a:t>
                </a:r>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𝜇</m:t>
                        </m:r>
                      </m:e>
                      <m:sub>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𝑟𝑎𝑚𝑝</m:t>
                            </m:r>
                          </m:sub>
                        </m:sSub>
                      </m:sub>
                      <m:sup>
                        <m:r>
                          <a:rPr lang="en-US" i="1">
                            <a:latin typeface="Cambria Math" panose="02040503050406030204" pitchFamily="18" charset="0"/>
                          </a:rPr>
                          <m:t>𝑡</m:t>
                        </m:r>
                        <m:r>
                          <a:rPr lang="en-US" i="1">
                            <a:latin typeface="Cambria Math" panose="02040503050406030204" pitchFamily="18" charset="0"/>
                          </a:rPr>
                          <m:t>+</m:t>
                        </m:r>
                        <m:r>
                          <m:rPr>
                            <m:sty m:val="p"/>
                          </m:rPr>
                          <a:rPr lang="en-US">
                            <a:latin typeface="Cambria Math" panose="02040503050406030204" pitchFamily="18" charset="0"/>
                          </a:rPr>
                          <m:t>Δ</m:t>
                        </m:r>
                        <m:r>
                          <a:rPr lang="en-US" i="1">
                            <a:latin typeface="Cambria Math" panose="02040503050406030204" pitchFamily="18" charset="0"/>
                          </a:rPr>
                          <m:t>𝑡</m:t>
                        </m:r>
                      </m:sup>
                    </m:sSubSup>
                    <m:r>
                      <a:rPr lang="en-US" b="0" i="1" smtClean="0">
                        <a:latin typeface="Cambria Math" panose="02040503050406030204" pitchFamily="18" charset="0"/>
                      </a:rPr>
                      <m:t>,</m:t>
                    </m:r>
                    <m:sSubSup>
                      <m:sSubSupPr>
                        <m:ctrlPr>
                          <a:rPr lang="en-US" i="1">
                            <a:solidFill>
                              <a:srgbClr val="FFFF00"/>
                            </a:solidFill>
                            <a:latin typeface="Cambria Math" panose="02040503050406030204" pitchFamily="18" charset="0"/>
                          </a:rPr>
                        </m:ctrlPr>
                      </m:sSubSupPr>
                      <m:e>
                        <m:r>
                          <a:rPr lang="en-US" i="1">
                            <a:solidFill>
                              <a:srgbClr val="FFFF00"/>
                            </a:solidFill>
                            <a:latin typeface="Cambria Math" panose="02040503050406030204" pitchFamily="18" charset="0"/>
                          </a:rPr>
                          <m:t>𝜆</m:t>
                        </m:r>
                      </m:e>
                      <m:sub>
                        <m:r>
                          <a:rPr lang="en-US" i="1">
                            <a:solidFill>
                              <a:srgbClr val="FFFF00"/>
                            </a:solidFill>
                            <a:latin typeface="Cambria Math" panose="02040503050406030204" pitchFamily="18" charset="0"/>
                          </a:rPr>
                          <m:t>𝐵</m:t>
                        </m:r>
                      </m:sub>
                      <m:sup>
                        <m:r>
                          <a:rPr lang="en-US" i="1">
                            <a:solidFill>
                              <a:srgbClr val="FFFF00"/>
                            </a:solidFill>
                            <a:latin typeface="Cambria Math" panose="02040503050406030204" pitchFamily="18" charset="0"/>
                          </a:rPr>
                          <m:t>𝑡</m:t>
                        </m:r>
                        <m:r>
                          <a:rPr lang="en-US" i="1">
                            <a:solidFill>
                              <a:srgbClr val="FFFF00"/>
                            </a:solidFill>
                            <a:latin typeface="Cambria Math" panose="02040503050406030204" pitchFamily="18" charset="0"/>
                          </a:rPr>
                          <m:t>+</m:t>
                        </m:r>
                        <m:r>
                          <m:rPr>
                            <m:sty m:val="p"/>
                          </m:rPr>
                          <a:rPr lang="en-US">
                            <a:solidFill>
                              <a:srgbClr val="FFFF00"/>
                            </a:solidFill>
                            <a:latin typeface="Cambria Math" panose="02040503050406030204" pitchFamily="18" charset="0"/>
                          </a:rPr>
                          <m:t>Δ</m:t>
                        </m:r>
                        <m:r>
                          <a:rPr lang="en-US" i="1">
                            <a:solidFill>
                              <a:srgbClr val="FFFF00"/>
                            </a:solidFill>
                            <a:latin typeface="Cambria Math" panose="02040503050406030204" pitchFamily="18" charset="0"/>
                          </a:rPr>
                          <m:t>𝑡</m:t>
                        </m:r>
                      </m:sup>
                    </m:sSubSup>
                  </m:oMath>
                </a14:m>
                <a:r>
                  <a:rPr lang="en-US" dirty="0"/>
                  <a:t> is computed. </a:t>
                </a:r>
              </a:p>
              <a:p>
                <a:pPr marL="480060" lvl="1" indent="-342900"/>
                <a:r>
                  <a:rPr lang="en-US" dirty="0"/>
                  <a:t>The process of Forward Pass and Backward Pass updates is carried on until </a:t>
                </a:r>
                <a:r>
                  <a:rPr lang="en-US" i="1" dirty="0"/>
                  <a:t>convergence </a:t>
                </a:r>
                <a:r>
                  <a:rPr lang="en-US" dirty="0"/>
                  <a:t>is achieved (updates no longer being significant).</a:t>
                </a:r>
              </a:p>
              <a:p>
                <a:pPr marL="320040" lvl="2" indent="0">
                  <a:buNone/>
                </a:pPr>
                <a:endParaRPr lang="en-US" dirty="0"/>
              </a:p>
            </p:txBody>
          </p:sp>
        </mc:Choice>
        <mc:Fallback>
          <p:sp>
            <p:nvSpPr>
              <p:cNvPr id="3" name="Content Placeholder 2">
                <a:extLst>
                  <a:ext uri="{FF2B5EF4-FFF2-40B4-BE49-F238E27FC236}">
                    <a16:creationId xmlns:a16="http://schemas.microsoft.com/office/drawing/2014/main" id="{4BBF8E78-CA66-247A-AB47-8F56AD116915}"/>
                  </a:ext>
                </a:extLst>
              </p:cNvPr>
              <p:cNvSpPr>
                <a:spLocks noGrp="1" noRot="1" noChangeAspect="1" noMove="1" noResize="1" noEditPoints="1" noAdjustHandles="1" noChangeArrowheads="1" noChangeShapeType="1" noTextEdit="1"/>
              </p:cNvSpPr>
              <p:nvPr>
                <p:ph idx="1"/>
              </p:nvPr>
            </p:nvSpPr>
            <p:spPr>
              <a:xfrm>
                <a:off x="897769" y="1909191"/>
                <a:ext cx="7120333" cy="4435909"/>
              </a:xfrm>
              <a:blipFill>
                <a:blip r:embed="rId2"/>
                <a:stretch>
                  <a:fillRect t="-1786" r="-171"/>
                </a:stretch>
              </a:blipFill>
            </p:spPr>
            <p:txBody>
              <a:bodyPr/>
              <a:lstStyle/>
              <a:p>
                <a:r>
                  <a:rPr lang="en-US">
                    <a:noFill/>
                  </a:rPr>
                  <a:t> </a:t>
                </a:r>
              </a:p>
            </p:txBody>
          </p:sp>
        </mc:Fallback>
      </mc:AlternateContent>
      <p:cxnSp>
        <p:nvCxnSpPr>
          <p:cNvPr id="14" name="Straight Connector 13">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4027" y="5707672"/>
            <a:ext cx="47139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47" name="Group 46">
            <a:extLst>
              <a:ext uri="{FF2B5EF4-FFF2-40B4-BE49-F238E27FC236}">
                <a16:creationId xmlns:a16="http://schemas.microsoft.com/office/drawing/2014/main" id="{F9C91A4F-D2D2-0C28-03C0-D92D4892F868}"/>
              </a:ext>
            </a:extLst>
          </p:cNvPr>
          <p:cNvGrpSpPr/>
          <p:nvPr/>
        </p:nvGrpSpPr>
        <p:grpSpPr>
          <a:xfrm>
            <a:off x="8232907" y="268099"/>
            <a:ext cx="3744286" cy="1586894"/>
            <a:chOff x="8209751" y="4707008"/>
            <a:chExt cx="3744286" cy="1586894"/>
          </a:xfrm>
        </p:grpSpPr>
        <p:pic>
          <p:nvPicPr>
            <p:cNvPr id="36" name="Picture 35">
              <a:extLst>
                <a:ext uri="{FF2B5EF4-FFF2-40B4-BE49-F238E27FC236}">
                  <a16:creationId xmlns:a16="http://schemas.microsoft.com/office/drawing/2014/main" id="{1874B715-1E1E-23B7-FB8B-62A966D6C573}"/>
                </a:ext>
              </a:extLst>
            </p:cNvPr>
            <p:cNvPicPr>
              <a:picLocks noChangeAspect="1"/>
            </p:cNvPicPr>
            <p:nvPr/>
          </p:nvPicPr>
          <p:blipFill>
            <a:blip r:embed="rId3"/>
            <a:stretch>
              <a:fillRect/>
            </a:stretch>
          </p:blipFill>
          <p:spPr>
            <a:xfrm>
              <a:off x="8209751" y="4716309"/>
              <a:ext cx="3744286" cy="1577593"/>
            </a:xfrm>
            <a:prstGeom prst="rect">
              <a:avLst/>
            </a:prstGeom>
          </p:spPr>
        </p:pic>
        <p:sp>
          <p:nvSpPr>
            <p:cNvPr id="37" name="Rectangle 36">
              <a:extLst>
                <a:ext uri="{FF2B5EF4-FFF2-40B4-BE49-F238E27FC236}">
                  <a16:creationId xmlns:a16="http://schemas.microsoft.com/office/drawing/2014/main" id="{154620B5-A0EE-6FA4-6803-71FF2F5BB154}"/>
                </a:ext>
              </a:extLst>
            </p:cNvPr>
            <p:cNvSpPr/>
            <p:nvPr/>
          </p:nvSpPr>
          <p:spPr>
            <a:xfrm>
              <a:off x="9035782" y="4707008"/>
              <a:ext cx="615682" cy="295862"/>
            </a:xfrm>
            <a:prstGeom prst="rect">
              <a:avLst/>
            </a:prstGeom>
            <a:solidFill>
              <a:schemeClr val="bg1">
                <a:lumMod val="6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39" name="Rectangle 38">
              <a:extLst>
                <a:ext uri="{FF2B5EF4-FFF2-40B4-BE49-F238E27FC236}">
                  <a16:creationId xmlns:a16="http://schemas.microsoft.com/office/drawing/2014/main" id="{A922A8BC-77A2-D0CA-E857-6ED13BAF5888}"/>
                </a:ext>
              </a:extLst>
            </p:cNvPr>
            <p:cNvSpPr/>
            <p:nvPr/>
          </p:nvSpPr>
          <p:spPr>
            <a:xfrm>
              <a:off x="9815466" y="4716309"/>
              <a:ext cx="2096900" cy="295862"/>
            </a:xfrm>
            <a:prstGeom prst="rect">
              <a:avLst/>
            </a:prstGeom>
            <a:solidFill>
              <a:srgbClr val="00B0F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40" name="Rectangle 39">
              <a:extLst>
                <a:ext uri="{FF2B5EF4-FFF2-40B4-BE49-F238E27FC236}">
                  <a16:creationId xmlns:a16="http://schemas.microsoft.com/office/drawing/2014/main" id="{3D417DE7-CA0D-8138-6120-929181423335}"/>
                </a:ext>
              </a:extLst>
            </p:cNvPr>
            <p:cNvSpPr/>
            <p:nvPr/>
          </p:nvSpPr>
          <p:spPr>
            <a:xfrm>
              <a:off x="9118274" y="5021472"/>
              <a:ext cx="2201094" cy="377864"/>
            </a:xfrm>
            <a:prstGeom prst="rect">
              <a:avLst/>
            </a:prstGeom>
            <a:solidFill>
              <a:srgbClr val="FFC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41" name="Rectangle 40">
              <a:extLst>
                <a:ext uri="{FF2B5EF4-FFF2-40B4-BE49-F238E27FC236}">
                  <a16:creationId xmlns:a16="http://schemas.microsoft.com/office/drawing/2014/main" id="{8932FA29-07F0-BC15-493F-1B5C4C6D32CC}"/>
                </a:ext>
              </a:extLst>
            </p:cNvPr>
            <p:cNvSpPr/>
            <p:nvPr/>
          </p:nvSpPr>
          <p:spPr>
            <a:xfrm>
              <a:off x="9148194" y="5417938"/>
              <a:ext cx="255865" cy="269354"/>
            </a:xfrm>
            <a:prstGeom prst="rect">
              <a:avLst/>
            </a:prstGeom>
            <a:solidFill>
              <a:srgbClr val="000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42" name="Rectangle 41">
              <a:extLst>
                <a:ext uri="{FF2B5EF4-FFF2-40B4-BE49-F238E27FC236}">
                  <a16:creationId xmlns:a16="http://schemas.microsoft.com/office/drawing/2014/main" id="{8CF1E057-B8EB-12DD-BF5E-13BF8AA86EF1}"/>
                </a:ext>
              </a:extLst>
            </p:cNvPr>
            <p:cNvSpPr/>
            <p:nvPr/>
          </p:nvSpPr>
          <p:spPr>
            <a:xfrm>
              <a:off x="9454589" y="5399336"/>
              <a:ext cx="764232" cy="303497"/>
            </a:xfrm>
            <a:prstGeom prst="rect">
              <a:avLst/>
            </a:prstGeom>
            <a:solidFill>
              <a:srgbClr val="00B0F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43" name="Rectangle 42">
              <a:extLst>
                <a:ext uri="{FF2B5EF4-FFF2-40B4-BE49-F238E27FC236}">
                  <a16:creationId xmlns:a16="http://schemas.microsoft.com/office/drawing/2014/main" id="{914BC187-5D14-3882-AE7C-36287CE0429D}"/>
                </a:ext>
              </a:extLst>
            </p:cNvPr>
            <p:cNvSpPr/>
            <p:nvPr/>
          </p:nvSpPr>
          <p:spPr>
            <a:xfrm>
              <a:off x="10312582" y="5398352"/>
              <a:ext cx="764232" cy="303497"/>
            </a:xfrm>
            <a:prstGeom prst="rect">
              <a:avLst/>
            </a:prstGeom>
            <a:solidFill>
              <a:srgbClr val="FFC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44" name="Rectangle 43">
              <a:extLst>
                <a:ext uri="{FF2B5EF4-FFF2-40B4-BE49-F238E27FC236}">
                  <a16:creationId xmlns:a16="http://schemas.microsoft.com/office/drawing/2014/main" id="{8560B902-443C-7706-AA98-DF1E526DEBA2}"/>
                </a:ext>
              </a:extLst>
            </p:cNvPr>
            <p:cNvSpPr/>
            <p:nvPr/>
          </p:nvSpPr>
          <p:spPr>
            <a:xfrm>
              <a:off x="9125508" y="5721436"/>
              <a:ext cx="1093313" cy="286100"/>
            </a:xfrm>
            <a:prstGeom prst="rect">
              <a:avLst/>
            </a:prstGeom>
            <a:solidFill>
              <a:srgbClr val="C2A1D3">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45" name="Rectangle 44">
              <a:extLst>
                <a:ext uri="{FF2B5EF4-FFF2-40B4-BE49-F238E27FC236}">
                  <a16:creationId xmlns:a16="http://schemas.microsoft.com/office/drawing/2014/main" id="{09C5CE11-6DA1-CD9B-84A1-76F3884B082F}"/>
                </a:ext>
              </a:extLst>
            </p:cNvPr>
            <p:cNvSpPr/>
            <p:nvPr/>
          </p:nvSpPr>
          <p:spPr>
            <a:xfrm>
              <a:off x="9031353" y="5986076"/>
              <a:ext cx="1281229" cy="286100"/>
            </a:xfrm>
            <a:prstGeom prst="rect">
              <a:avLst/>
            </a:prstGeom>
            <a:solidFill>
              <a:srgbClr val="C2A1D3">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46" name="Rectangle 45">
              <a:extLst>
                <a:ext uri="{FF2B5EF4-FFF2-40B4-BE49-F238E27FC236}">
                  <a16:creationId xmlns:a16="http://schemas.microsoft.com/office/drawing/2014/main" id="{0D34CC78-DD32-A628-414F-590569D5997F}"/>
                </a:ext>
              </a:extLst>
            </p:cNvPr>
            <p:cNvSpPr/>
            <p:nvPr/>
          </p:nvSpPr>
          <p:spPr>
            <a:xfrm>
              <a:off x="10448698" y="5986076"/>
              <a:ext cx="628116" cy="286100"/>
            </a:xfrm>
            <a:prstGeom prst="rect">
              <a:avLst/>
            </a:prstGeom>
            <a:solidFill>
              <a:srgbClr val="7030A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grpSp>
      <p:sp>
        <p:nvSpPr>
          <p:cNvPr id="4" name="TextBox 3">
            <a:extLst>
              <a:ext uri="{FF2B5EF4-FFF2-40B4-BE49-F238E27FC236}">
                <a16:creationId xmlns:a16="http://schemas.microsoft.com/office/drawing/2014/main" id="{66D3E9A1-DB52-45F5-C91E-3F5911DD7B84}"/>
              </a:ext>
            </a:extLst>
          </p:cNvPr>
          <p:cNvSpPr txBox="1"/>
          <p:nvPr/>
        </p:nvSpPr>
        <p:spPr>
          <a:xfrm>
            <a:off x="1382637" y="4076284"/>
            <a:ext cx="4919630" cy="2462213"/>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1400" dirty="0"/>
              <a:t>Done: I’ve understood the overall structure of a DDP implementation. Specifically, I’ve understood what is known, what is solved for, and what is assumed constant within a single time-period’s OPF. I understand the ‘Forward Pass’ component.</a:t>
            </a:r>
          </a:p>
          <a:p>
            <a:endParaRPr lang="en-US" sz="1400" dirty="0"/>
          </a:p>
          <a:p>
            <a:r>
              <a:rPr lang="en-US" sz="1400" b="1" dirty="0"/>
              <a:t>Current:</a:t>
            </a:r>
            <a:r>
              <a:rPr lang="en-US" sz="1400" dirty="0"/>
              <a:t> I’m </a:t>
            </a:r>
            <a:r>
              <a:rPr lang="en-US" sz="1400" b="1" dirty="0"/>
              <a:t>still studying </a:t>
            </a:r>
            <a:r>
              <a:rPr lang="en-US" sz="1400" dirty="0"/>
              <a:t>the derivation required to understand the </a:t>
            </a:r>
            <a:r>
              <a:rPr lang="en-US" sz="1400" b="1" dirty="0"/>
              <a:t>‘Backward-Pass’ </a:t>
            </a:r>
            <a:r>
              <a:rPr lang="en-US" sz="1400" dirty="0"/>
              <a:t>(how to use the gradient of the Lagrangian to get the dual variable updates). Once that is understood, I’ll have the understanding of one way to temporally decouple MPOPF for my use-case (ADS) as well, in a manner which can be implemented in code.</a:t>
            </a:r>
          </a:p>
        </p:txBody>
      </p:sp>
      <p:cxnSp>
        <p:nvCxnSpPr>
          <p:cNvPr id="8" name="Straight Arrow Connector 7">
            <a:extLst>
              <a:ext uri="{FF2B5EF4-FFF2-40B4-BE49-F238E27FC236}">
                <a16:creationId xmlns:a16="http://schemas.microsoft.com/office/drawing/2014/main" id="{233948A3-61DC-DD48-FC8B-5DDB2BA6DAEA}"/>
              </a:ext>
            </a:extLst>
          </p:cNvPr>
          <p:cNvCxnSpPr>
            <a:cxnSpLocks/>
            <a:stCxn id="4" idx="3"/>
            <a:endCxn id="11" idx="1"/>
          </p:cNvCxnSpPr>
          <p:nvPr/>
        </p:nvCxnSpPr>
        <p:spPr>
          <a:xfrm>
            <a:off x="6302267" y="5307391"/>
            <a:ext cx="1866641" cy="3559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CE96DFF7-541F-54CD-9A98-F0677940FE25}"/>
              </a:ext>
            </a:extLst>
          </p:cNvPr>
          <p:cNvPicPr>
            <a:picLocks noChangeAspect="1"/>
          </p:cNvPicPr>
          <p:nvPr/>
        </p:nvPicPr>
        <p:blipFill>
          <a:blip r:embed="rId4"/>
          <a:stretch>
            <a:fillRect/>
          </a:stretch>
        </p:blipFill>
        <p:spPr>
          <a:xfrm>
            <a:off x="8123870" y="2812189"/>
            <a:ext cx="3872285" cy="1626113"/>
          </a:xfrm>
          <a:prstGeom prst="rect">
            <a:avLst/>
          </a:prstGeom>
        </p:spPr>
      </p:pic>
      <p:pic>
        <p:nvPicPr>
          <p:cNvPr id="11" name="Picture 10">
            <a:extLst>
              <a:ext uri="{FF2B5EF4-FFF2-40B4-BE49-F238E27FC236}">
                <a16:creationId xmlns:a16="http://schemas.microsoft.com/office/drawing/2014/main" id="{372091BD-4C90-1D8B-BC8E-A625CA6CF0DB}"/>
              </a:ext>
            </a:extLst>
          </p:cNvPr>
          <p:cNvPicPr>
            <a:picLocks noChangeAspect="1"/>
          </p:cNvPicPr>
          <p:nvPr/>
        </p:nvPicPr>
        <p:blipFill>
          <a:blip r:embed="rId5"/>
          <a:stretch>
            <a:fillRect/>
          </a:stretch>
        </p:blipFill>
        <p:spPr>
          <a:xfrm>
            <a:off x="8168908" y="5138148"/>
            <a:ext cx="3614196" cy="1050463"/>
          </a:xfrm>
          <a:prstGeom prst="rect">
            <a:avLst/>
          </a:prstGeom>
        </p:spPr>
      </p:pic>
      <p:sp>
        <p:nvSpPr>
          <p:cNvPr id="15" name="TextBox 14">
            <a:extLst>
              <a:ext uri="{FF2B5EF4-FFF2-40B4-BE49-F238E27FC236}">
                <a16:creationId xmlns:a16="http://schemas.microsoft.com/office/drawing/2014/main" id="{9877C070-912C-48EB-06BE-D90AF6C56994}"/>
              </a:ext>
            </a:extLst>
          </p:cNvPr>
          <p:cNvSpPr txBox="1"/>
          <p:nvPr/>
        </p:nvSpPr>
        <p:spPr>
          <a:xfrm>
            <a:off x="8562836" y="6188611"/>
            <a:ext cx="2919940" cy="461665"/>
          </a:xfrm>
          <a:prstGeom prst="rect">
            <a:avLst/>
          </a:prstGeom>
          <a:solidFill>
            <a:schemeClr val="bg1"/>
          </a:solidFill>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200" dirty="0">
                <a:latin typeface="Tw Cen MT" panose="020B0602020104020603" pitchFamily="34" charset="0"/>
              </a:rPr>
              <a:t>Equations used for updating the future dual variables as part of the </a:t>
            </a:r>
            <a:r>
              <a:rPr lang="en-US" sz="1200" dirty="0">
                <a:solidFill>
                  <a:srgbClr val="1975FF"/>
                </a:solidFill>
                <a:latin typeface="Tw Cen MT" panose="020B0602020104020603" pitchFamily="34" charset="0"/>
              </a:rPr>
              <a:t>Backward Pass</a:t>
            </a:r>
            <a:endParaRPr lang="en-US" sz="1200" dirty="0">
              <a:latin typeface="Tw Cen MT" panose="020B0602020104020603" pitchFamily="34" charset="0"/>
            </a:endParaRPr>
          </a:p>
        </p:txBody>
      </p:sp>
      <mc:AlternateContent xmlns:mc="http://schemas.openxmlformats.org/markup-compatibility/2006">
        <mc:Choice xmlns:a14="http://schemas.microsoft.com/office/drawing/2010/main" Requires="a14">
          <p:sp>
            <p:nvSpPr>
              <p:cNvPr id="16" name="TextBox 15">
                <a:extLst>
                  <a:ext uri="{FF2B5EF4-FFF2-40B4-BE49-F238E27FC236}">
                    <a16:creationId xmlns:a16="http://schemas.microsoft.com/office/drawing/2014/main" id="{C8B72A60-7489-E70D-4547-71990C9891C8}"/>
                  </a:ext>
                </a:extLst>
              </p:cNvPr>
              <p:cNvSpPr txBox="1"/>
              <p:nvPr/>
            </p:nvSpPr>
            <p:spPr>
              <a:xfrm>
                <a:off x="8645080" y="1864294"/>
                <a:ext cx="2919940" cy="461665"/>
              </a:xfrm>
              <a:prstGeom prst="rect">
                <a:avLst/>
              </a:prstGeom>
              <a:solidFill>
                <a:schemeClr val="bg1">
                  <a:lumMod val="65000"/>
                </a:schemeClr>
              </a:solidFill>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200" dirty="0">
                    <a:latin typeface="Tw Cen MT" panose="020B0602020104020603" pitchFamily="34" charset="0"/>
                  </a:rPr>
                  <a:t>Lagrangian Function representing the OPF problem for the </a:t>
                </a:r>
                <a14:m>
                  <m:oMath xmlns:m="http://schemas.openxmlformats.org/officeDocument/2006/math">
                    <m:r>
                      <a:rPr lang="en-US" sz="1200" b="0" i="1" smtClean="0">
                        <a:latin typeface="Cambria Math" panose="02040503050406030204" pitchFamily="18" charset="0"/>
                      </a:rPr>
                      <m:t>𝑡</m:t>
                    </m:r>
                  </m:oMath>
                </a14:m>
                <a:r>
                  <a:rPr lang="en-US" sz="1200" dirty="0">
                    <a:latin typeface="Tw Cen MT" panose="020B0602020104020603" pitchFamily="34" charset="0"/>
                  </a:rPr>
                  <a:t>-th time-step.</a:t>
                </a:r>
              </a:p>
            </p:txBody>
          </p:sp>
        </mc:Choice>
        <mc:Fallback>
          <p:sp>
            <p:nvSpPr>
              <p:cNvPr id="16" name="TextBox 15">
                <a:extLst>
                  <a:ext uri="{FF2B5EF4-FFF2-40B4-BE49-F238E27FC236}">
                    <a16:creationId xmlns:a16="http://schemas.microsoft.com/office/drawing/2014/main" id="{C8B72A60-7489-E70D-4547-71990C9891C8}"/>
                  </a:ext>
                </a:extLst>
              </p:cNvPr>
              <p:cNvSpPr txBox="1">
                <a:spLocks noRot="1" noChangeAspect="1" noMove="1" noResize="1" noEditPoints="1" noAdjustHandles="1" noChangeArrowheads="1" noChangeShapeType="1" noTextEdit="1"/>
              </p:cNvSpPr>
              <p:nvPr/>
            </p:nvSpPr>
            <p:spPr>
              <a:xfrm>
                <a:off x="8645080" y="1864294"/>
                <a:ext cx="2919940" cy="461665"/>
              </a:xfrm>
              <a:prstGeom prst="rect">
                <a:avLst/>
              </a:prstGeom>
              <a:blipFill>
                <a:blip r:embed="rId6"/>
                <a:stretch>
                  <a:fillRect b="-8974"/>
                </a:stretch>
              </a:blipFill>
            </p:spPr>
            <p:txBody>
              <a:bodyPr/>
              <a:lstStyle/>
              <a:p>
                <a:r>
                  <a:rPr lang="en-US">
                    <a:noFill/>
                  </a:rPr>
                  <a:t> </a:t>
                </a:r>
              </a:p>
            </p:txBody>
          </p:sp>
        </mc:Fallback>
      </mc:AlternateContent>
      <p:sp>
        <p:nvSpPr>
          <p:cNvPr id="17" name="TextBox 16">
            <a:extLst>
              <a:ext uri="{FF2B5EF4-FFF2-40B4-BE49-F238E27FC236}">
                <a16:creationId xmlns:a16="http://schemas.microsoft.com/office/drawing/2014/main" id="{39C2615B-D83C-C3EC-80E2-CBDDCE8A61E4}"/>
              </a:ext>
            </a:extLst>
          </p:cNvPr>
          <p:cNvSpPr txBox="1"/>
          <p:nvPr/>
        </p:nvSpPr>
        <p:spPr>
          <a:xfrm>
            <a:off x="8782007" y="4421144"/>
            <a:ext cx="2919940" cy="461665"/>
          </a:xfrm>
          <a:prstGeom prst="rect">
            <a:avLst/>
          </a:prstGeom>
          <a:solidFill>
            <a:schemeClr val="bg1"/>
          </a:solidFill>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200" dirty="0">
                <a:latin typeface="Tw Cen MT" panose="020B0602020104020603" pitchFamily="34" charset="0"/>
              </a:rPr>
              <a:t>Scheme for </a:t>
            </a:r>
            <a:r>
              <a:rPr lang="en-US" sz="1200" dirty="0">
                <a:solidFill>
                  <a:srgbClr val="BF0000"/>
                </a:solidFill>
                <a:latin typeface="Tw Cen MT" panose="020B0602020104020603" pitchFamily="34" charset="0"/>
              </a:rPr>
              <a:t>Forward Pass </a:t>
            </a:r>
            <a:r>
              <a:rPr lang="en-US" sz="1200" dirty="0">
                <a:latin typeface="Tw Cen MT" panose="020B0602020104020603" pitchFamily="34" charset="0"/>
              </a:rPr>
              <a:t>and </a:t>
            </a:r>
            <a:r>
              <a:rPr lang="en-US" sz="1200" dirty="0">
                <a:solidFill>
                  <a:srgbClr val="1975FF"/>
                </a:solidFill>
                <a:latin typeface="Tw Cen MT" panose="020B0602020104020603" pitchFamily="34" charset="0"/>
              </a:rPr>
              <a:t>Backward Pass </a:t>
            </a:r>
            <a:r>
              <a:rPr lang="en-US" sz="1200" dirty="0">
                <a:latin typeface="Tw Cen MT" panose="020B0602020104020603" pitchFamily="34" charset="0"/>
              </a:rPr>
              <a:t>(here called ‘Sweep’ with no difference)</a:t>
            </a:r>
          </a:p>
        </p:txBody>
      </p:sp>
    </p:spTree>
    <p:extLst>
      <p:ext uri="{BB962C8B-B14F-4D97-AF65-F5344CB8AC3E}">
        <p14:creationId xmlns:p14="http://schemas.microsoft.com/office/powerpoint/2010/main" val="13581612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orbel"/>
              <a:ea typeface="+mn-ea"/>
              <a:cs typeface="+mn-cs"/>
            </a:endParaRPr>
          </a:p>
        </p:txBody>
      </p:sp>
      <p:sp>
        <p:nvSpPr>
          <p:cNvPr id="2" name="Title 1">
            <a:extLst>
              <a:ext uri="{FF2B5EF4-FFF2-40B4-BE49-F238E27FC236}">
                <a16:creationId xmlns:a16="http://schemas.microsoft.com/office/drawing/2014/main" id="{8CA6AE32-DF71-354F-1E09-26A4135D291D}"/>
              </a:ext>
            </a:extLst>
          </p:cNvPr>
          <p:cNvSpPr>
            <a:spLocks noGrp="1"/>
          </p:cNvSpPr>
          <p:nvPr>
            <p:ph type="title"/>
          </p:nvPr>
        </p:nvSpPr>
        <p:spPr>
          <a:xfrm>
            <a:off x="838200" y="448721"/>
            <a:ext cx="5257800" cy="1225650"/>
          </a:xfrm>
        </p:spPr>
        <p:txBody>
          <a:bodyPr vert="horz" lIns="91440" tIns="45720" rIns="91440" bIns="45720" rtlCol="0" anchor="b">
            <a:normAutofit fontScale="90000"/>
          </a:bodyPr>
          <a:lstStyle/>
          <a:p>
            <a:r>
              <a:rPr lang="en-US" sz="2700" dirty="0">
                <a:latin typeface="+mj-lt"/>
              </a:rPr>
              <a:t>How do others ‘scalably’ solve it? </a:t>
            </a:r>
            <a:r>
              <a:rPr lang="en-US" sz="2700" b="0" dirty="0">
                <a:latin typeface="+mj-lt"/>
              </a:rPr>
              <a:t>– </a:t>
            </a:r>
            <a:r>
              <a:rPr lang="en-US" sz="2200" b="0" dirty="0">
                <a:highlight>
                  <a:srgbClr val="9558B2"/>
                </a:highlight>
                <a:latin typeface="+mj-lt"/>
              </a:rPr>
              <a:t>Some sort of Algorithms involving Primal Dual Decomposition of the Constraints containing Variables from different time-steps  </a:t>
            </a:r>
            <a:endParaRPr lang="en-US" sz="2700" b="0" dirty="0">
              <a:highlight>
                <a:srgbClr val="9558B2"/>
              </a:highlight>
              <a:latin typeface="+mj-lt"/>
            </a:endParaRPr>
          </a:p>
        </p:txBody>
      </p:sp>
      <p:cxnSp>
        <p:nvCxnSpPr>
          <p:cNvPr id="12" name="Straight Connector 11">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1873" y="1749756"/>
            <a:ext cx="471830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4BBF8E78-CA66-247A-AB47-8F56AD116915}"/>
              </a:ext>
            </a:extLst>
          </p:cNvPr>
          <p:cNvSpPr>
            <a:spLocks noGrp="1"/>
          </p:cNvSpPr>
          <p:nvPr>
            <p:ph idx="1"/>
          </p:nvPr>
        </p:nvSpPr>
        <p:spPr>
          <a:xfrm>
            <a:off x="897769" y="1909191"/>
            <a:ext cx="9550719" cy="4435909"/>
          </a:xfrm>
        </p:spPr>
        <p:txBody>
          <a:bodyPr vert="horz" lIns="91440" tIns="45720" rIns="91440" bIns="45720" rtlCol="0">
            <a:normAutofit/>
          </a:bodyPr>
          <a:lstStyle/>
          <a:p>
            <a:pPr marL="480060" lvl="1" indent="-342900"/>
            <a:r>
              <a:rPr lang="en-US" dirty="0"/>
              <a:t>A paper utilizing ADMM for temporal decomposition: [</a:t>
            </a:r>
            <a:r>
              <a:rPr lang="en-US" dirty="0">
                <a:hlinkClick r:id="rId2"/>
              </a:rPr>
              <a:t>pinto2020</a:t>
            </a:r>
            <a:r>
              <a:rPr lang="en-US" dirty="0"/>
              <a:t>]</a:t>
            </a:r>
          </a:p>
          <a:p>
            <a:pPr marL="480060" lvl="1" indent="-342900"/>
            <a:r>
              <a:rPr lang="en-US" dirty="0"/>
              <a:t>Deficiencies:</a:t>
            </a:r>
          </a:p>
          <a:p>
            <a:pPr marL="662940" lvl="2" indent="-342900"/>
            <a:r>
              <a:rPr lang="en-US" dirty="0"/>
              <a:t>I don’t understand how ADMM works, because I don’t understand how dual variables work.</a:t>
            </a:r>
          </a:p>
          <a:p>
            <a:pPr marL="662940" lvl="2" indent="-342900"/>
            <a:r>
              <a:rPr lang="en-US" dirty="0"/>
              <a:t>To have a good understanding of dual variables, I have been reading up on theory [</a:t>
            </a:r>
            <a:r>
              <a:rPr lang="en-US" dirty="0">
                <a:hlinkClick r:id="rId3"/>
              </a:rPr>
              <a:t>wolf2011</a:t>
            </a:r>
            <a:r>
              <a:rPr lang="en-US" dirty="0"/>
              <a:t>]. I’ve gained some confidence in it but am yet to understand certain other key concepts thoroughly.</a:t>
            </a:r>
          </a:p>
          <a:p>
            <a:pPr marL="662940" lvl="2" indent="-342900"/>
            <a:endParaRPr lang="en-US" dirty="0"/>
          </a:p>
          <a:p>
            <a:pPr marL="137160" lvl="1" indent="0">
              <a:buNone/>
            </a:pPr>
            <a:r>
              <a:rPr lang="en-US" dirty="0"/>
              <a:t>The plan is to understand dual variables [</a:t>
            </a:r>
            <a:r>
              <a:rPr lang="en-US" dirty="0">
                <a:hlinkClick r:id="rId3"/>
              </a:rPr>
              <a:t>wolf2011</a:t>
            </a:r>
            <a:r>
              <a:rPr lang="en-US" dirty="0"/>
              <a:t>]., understand ADMM, understand ADMM usage in OPF [</a:t>
            </a:r>
            <a:r>
              <a:rPr lang="en-US" dirty="0">
                <a:hlinkClick r:id="rId4"/>
              </a:rPr>
              <a:t>peng2015</a:t>
            </a:r>
            <a:r>
              <a:rPr lang="en-US" dirty="0"/>
              <a:t>] , ultimately understand ADMM in MPOPF [</a:t>
            </a:r>
            <a:r>
              <a:rPr lang="en-US" dirty="0">
                <a:hlinkClick r:id="rId2"/>
              </a:rPr>
              <a:t>pinto2020</a:t>
            </a:r>
            <a:r>
              <a:rPr lang="en-US" dirty="0"/>
              <a:t>]</a:t>
            </a:r>
          </a:p>
          <a:p>
            <a:pPr marL="137160" lvl="1" indent="0">
              <a:buNone/>
            </a:pPr>
            <a:r>
              <a:rPr lang="en-US" dirty="0"/>
              <a:t>.</a:t>
            </a:r>
          </a:p>
          <a:p>
            <a:pPr marL="320040" lvl="2" indent="0">
              <a:buNone/>
            </a:pPr>
            <a:endParaRPr lang="en-US" dirty="0"/>
          </a:p>
        </p:txBody>
      </p:sp>
      <p:cxnSp>
        <p:nvCxnSpPr>
          <p:cNvPr id="14" name="Straight Connector 13">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4027" y="5707672"/>
            <a:ext cx="47139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2132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accent2"/>
          </a:bgClr>
        </a:pattFill>
        <a:effectLst/>
      </p:bgPr>
    </p:bg>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a:extLst>
                  <a:ext uri="{FF2B5EF4-FFF2-40B4-BE49-F238E27FC236}">
                    <a16:creationId xmlns:a16="http://schemas.microsoft.com/office/drawing/2014/main" id="{5F171FBD-1BE3-C1E6-11AE-DA419538ED70}"/>
                  </a:ext>
                </a:extLst>
              </p:cNvPr>
              <p:cNvSpPr>
                <a:spLocks noGrp="1"/>
              </p:cNvSpPr>
              <p:nvPr>
                <p:ph type="title"/>
              </p:nvPr>
            </p:nvSpPr>
            <p:spPr>
              <a:xfrm>
                <a:off x="1077686" y="355078"/>
                <a:ext cx="9373821" cy="738784"/>
              </a:xfrm>
            </p:spPr>
            <p:txBody>
              <a:bodyPr/>
              <a:lstStyle/>
              <a:p>
                <a:pPr algn="ctr"/>
                <a:r>
                  <a:rPr lang="en-US" sz="2400" dirty="0"/>
                  <a:t>ADS</a:t>
                </a:r>
                <a14:m>
                  <m:oMath xmlns:m="http://schemas.openxmlformats.org/officeDocument/2006/math">
                    <m:r>
                      <a:rPr lang="en-US" sz="2400" i="1">
                        <a:latin typeface="Cambria Math" panose="02040503050406030204" pitchFamily="18" charset="0"/>
                      </a:rPr>
                      <m:t>𝟏𝟎</m:t>
                    </m:r>
                  </m:oMath>
                </a14:m>
                <a:r>
                  <a:rPr lang="en-US" sz="2400" dirty="0"/>
                  <a:t>_</a:t>
                </a:r>
                <a14:m>
                  <m:oMath xmlns:m="http://schemas.openxmlformats.org/officeDocument/2006/math">
                    <m:r>
                      <a:rPr lang="en-US" sz="2400" i="1" dirty="0">
                        <a:latin typeface="Cambria Math" panose="02040503050406030204" pitchFamily="18" charset="0"/>
                      </a:rPr>
                      <m:t>𝟏</m:t>
                    </m:r>
                  </m:oMath>
                </a14:m>
                <a:r>
                  <a:rPr lang="en-US" sz="2400" dirty="0" err="1"/>
                  <a:t>ph</a:t>
                </a:r>
                <a:r>
                  <a:rPr lang="en-US" sz="2400" dirty="0"/>
                  <a:t>: </a:t>
                </a:r>
                <a:r>
                  <a:rPr lang="en-US" sz="2400" b="1" dirty="0"/>
                  <a:t>MP</a:t>
                </a:r>
                <a:r>
                  <a:rPr lang="en-US" sz="2400" dirty="0">
                    <a:solidFill>
                      <a:schemeClr val="accent3">
                        <a:lumMod val="60000"/>
                        <a:lumOff val="40000"/>
                      </a:schemeClr>
                    </a:solidFill>
                  </a:rPr>
                  <a:t>C</a:t>
                </a:r>
                <a:r>
                  <a:rPr lang="en-US" sz="2400" b="1" dirty="0"/>
                  <a:t>OPF Run for </a:t>
                </a:r>
                <a14:m>
                  <m:oMath xmlns:m="http://schemas.openxmlformats.org/officeDocument/2006/math">
                    <m:r>
                      <a:rPr lang="en-US" sz="2400" b="1" i="1" smtClean="0">
                        <a:latin typeface="Cambria Math" panose="02040503050406030204" pitchFamily="18" charset="0"/>
                      </a:rPr>
                      <m:t>𝑻</m:t>
                    </m:r>
                    <m:r>
                      <a:rPr lang="en-US" sz="2400" b="1" i="1" smtClean="0">
                        <a:latin typeface="Cambria Math" panose="02040503050406030204" pitchFamily="18" charset="0"/>
                      </a:rPr>
                      <m:t>=</m:t>
                    </m:r>
                    <m:r>
                      <a:rPr lang="en-US" sz="2400" b="1" i="1" smtClean="0">
                        <a:latin typeface="Cambria Math" panose="02040503050406030204" pitchFamily="18" charset="0"/>
                      </a:rPr>
                      <m:t>𝟐𝟒</m:t>
                    </m:r>
                    <m:r>
                      <a:rPr lang="en-US" sz="2400" b="1" i="1" smtClean="0">
                        <a:latin typeface="Cambria Math" panose="02040503050406030204" pitchFamily="18" charset="0"/>
                      </a:rPr>
                      <m:t>, </m:t>
                    </m:r>
                    <m:r>
                      <a:rPr lang="en-US" sz="2400" b="1" i="1" smtClean="0">
                        <a:latin typeface="Cambria Math" panose="02040503050406030204" pitchFamily="18" charset="0"/>
                      </a:rPr>
                      <m:t>𝑷𝑽</m:t>
                    </m:r>
                    <m:r>
                      <a:rPr lang="en-US" sz="2400" b="1" i="1" smtClean="0">
                        <a:latin typeface="Cambria Math" panose="02040503050406030204" pitchFamily="18" charset="0"/>
                      </a:rPr>
                      <m:t>=</m:t>
                    </m:r>
                    <m:r>
                      <a:rPr lang="en-US" sz="2400" b="1" i="1" smtClean="0">
                        <a:latin typeface="Cambria Math" panose="02040503050406030204" pitchFamily="18" charset="0"/>
                      </a:rPr>
                      <m:t>𝟐𝟓</m:t>
                    </m:r>
                    <m:r>
                      <a:rPr lang="en-US" sz="2400" b="1" i="1" smtClean="0">
                        <a:latin typeface="Cambria Math" panose="02040503050406030204" pitchFamily="18" charset="0"/>
                      </a:rPr>
                      <m:t>%, </m:t>
                    </m:r>
                    <m:r>
                      <a:rPr lang="en-US" sz="2400" b="1" i="1" smtClean="0">
                        <a:latin typeface="Cambria Math" panose="02040503050406030204" pitchFamily="18" charset="0"/>
                      </a:rPr>
                      <m:t>𝑩𝒂𝒕𝒕</m:t>
                    </m:r>
                    <m:r>
                      <a:rPr lang="en-US" sz="2400" b="1" i="1" smtClean="0">
                        <a:latin typeface="Cambria Math" panose="02040503050406030204" pitchFamily="18" charset="0"/>
                      </a:rPr>
                      <m:t>=</m:t>
                    </m:r>
                    <m:r>
                      <a:rPr lang="en-US" sz="2400" b="1" i="1" smtClean="0">
                        <a:latin typeface="Cambria Math" panose="02040503050406030204" pitchFamily="18" charset="0"/>
                      </a:rPr>
                      <m:t>𝟐𝟓</m:t>
                    </m:r>
                    <m:r>
                      <a:rPr lang="en-US" sz="2400" b="1" i="1" smtClean="0">
                        <a:latin typeface="Cambria Math" panose="02040503050406030204" pitchFamily="18" charset="0"/>
                      </a:rPr>
                      <m:t>%</m:t>
                    </m:r>
                  </m:oMath>
                </a14:m>
                <a:endParaRPr lang="en-US" sz="2800" dirty="0"/>
              </a:p>
            </p:txBody>
          </p:sp>
        </mc:Choice>
        <mc:Fallback>
          <p:sp>
            <p:nvSpPr>
              <p:cNvPr id="2" name="Title 1">
                <a:extLst>
                  <a:ext uri="{FF2B5EF4-FFF2-40B4-BE49-F238E27FC236}">
                    <a16:creationId xmlns:a16="http://schemas.microsoft.com/office/drawing/2014/main" id="{5F171FBD-1BE3-C1E6-11AE-DA419538ED70}"/>
                  </a:ext>
                </a:extLst>
              </p:cNvPr>
              <p:cNvSpPr>
                <a:spLocks noGrp="1" noRot="1" noChangeAspect="1" noMove="1" noResize="1" noEditPoints="1" noAdjustHandles="1" noChangeArrowheads="1" noChangeShapeType="1" noTextEdit="1"/>
              </p:cNvSpPr>
              <p:nvPr>
                <p:ph type="title"/>
              </p:nvPr>
            </p:nvSpPr>
            <p:spPr>
              <a:xfrm>
                <a:off x="1077686" y="355078"/>
                <a:ext cx="9373821" cy="738784"/>
              </a:xfrm>
              <a:blipFill>
                <a:blip r:embed="rId2"/>
                <a:stretch>
                  <a:fillRect b="-25620"/>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D0623DC4-1B52-EEED-FB53-144277D3401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25358" y="1159393"/>
            <a:ext cx="3657597" cy="2438398"/>
          </a:xfrm>
          <a:prstGeom prst="rect">
            <a:avLst/>
          </a:prstGeom>
        </p:spPr>
      </p:pic>
      <p:pic>
        <p:nvPicPr>
          <p:cNvPr id="14" name="Picture 13">
            <a:extLst>
              <a:ext uri="{FF2B5EF4-FFF2-40B4-BE49-F238E27FC236}">
                <a16:creationId xmlns:a16="http://schemas.microsoft.com/office/drawing/2014/main" id="{BCDBC9EA-82A2-1BC2-DA40-CF1B9EE8BB8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327828" y="1159393"/>
            <a:ext cx="3658990" cy="2439327"/>
          </a:xfrm>
          <a:prstGeom prst="rect">
            <a:avLst/>
          </a:prstGeom>
        </p:spPr>
      </p:pic>
      <p:pic>
        <p:nvPicPr>
          <p:cNvPr id="5" name="Picture 4">
            <a:extLst>
              <a:ext uri="{FF2B5EF4-FFF2-40B4-BE49-F238E27FC236}">
                <a16:creationId xmlns:a16="http://schemas.microsoft.com/office/drawing/2014/main" id="{2829CDCD-A05B-3F58-45E6-DC0C08660BFB}"/>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25358" y="3846710"/>
            <a:ext cx="3657597" cy="2438398"/>
          </a:xfrm>
          <a:prstGeom prst="rect">
            <a:avLst/>
          </a:prstGeom>
        </p:spPr>
      </p:pic>
      <p:pic>
        <p:nvPicPr>
          <p:cNvPr id="9" name="Picture 1">
            <a:extLst>
              <a:ext uri="{FF2B5EF4-FFF2-40B4-BE49-F238E27FC236}">
                <a16:creationId xmlns:a16="http://schemas.microsoft.com/office/drawing/2014/main" id="{EF8B5FAE-1EF4-0CD6-3DFC-0FBC6E65663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4302058" y="3837848"/>
            <a:ext cx="3657599" cy="243839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
            <a:extLst>
              <a:ext uri="{FF2B5EF4-FFF2-40B4-BE49-F238E27FC236}">
                <a16:creationId xmlns:a16="http://schemas.microsoft.com/office/drawing/2014/main" id="{4C3EEAE4-D9AB-FAD2-8715-B7C41C43F28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p:blipFill>
        <p:spPr bwMode="auto">
          <a:xfrm>
            <a:off x="8155086" y="1159393"/>
            <a:ext cx="3631846" cy="242123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
            <a:extLst>
              <a:ext uri="{FF2B5EF4-FFF2-40B4-BE49-F238E27FC236}">
                <a16:creationId xmlns:a16="http://schemas.microsoft.com/office/drawing/2014/main" id="{0E465516-CA78-3941-C087-EE6C7E2A961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p:blipFill>
        <p:spPr bwMode="auto">
          <a:xfrm>
            <a:off x="8109047" y="3828984"/>
            <a:ext cx="3670891" cy="2447261"/>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DAAF90A8-FF21-6A68-BE23-841810FFD916}"/>
              </a:ext>
            </a:extLst>
          </p:cNvPr>
          <p:cNvSpPr txBox="1"/>
          <p:nvPr/>
        </p:nvSpPr>
        <p:spPr>
          <a:xfrm>
            <a:off x="0" y="0"/>
            <a:ext cx="2469276" cy="523220"/>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Aldhabi" panose="01000000000000000000" pitchFamily="2" charset="-78"/>
                <a:ea typeface="+mn-ea"/>
                <a:cs typeface="Aldhabi" panose="01000000000000000000" pitchFamily="2" charset="-78"/>
              </a:rPr>
              <a:t>OpenDSS Def Profiles</a:t>
            </a:r>
          </a:p>
        </p:txBody>
      </p:sp>
      <p:sp>
        <p:nvSpPr>
          <p:cNvPr id="13" name="TextBox 12">
            <a:extLst>
              <a:ext uri="{FF2B5EF4-FFF2-40B4-BE49-F238E27FC236}">
                <a16:creationId xmlns:a16="http://schemas.microsoft.com/office/drawing/2014/main" id="{2F611967-4F20-87A0-84A8-7F7E8434D42C}"/>
              </a:ext>
            </a:extLst>
          </p:cNvPr>
          <p:cNvSpPr txBox="1"/>
          <p:nvPr/>
        </p:nvSpPr>
        <p:spPr>
          <a:xfrm>
            <a:off x="2469276" y="0"/>
            <a:ext cx="2469276" cy="523220"/>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Aldhabi" panose="01000000000000000000" pitchFamily="2" charset="-78"/>
                <a:ea typeface="+mn-ea"/>
                <a:cs typeface="Aldhabi" panose="01000000000000000000" pitchFamily="2" charset="-78"/>
              </a:rPr>
              <a:t>Substation Power Cost</a:t>
            </a:r>
          </a:p>
        </p:txBody>
      </p:sp>
    </p:spTree>
    <p:extLst>
      <p:ext uri="{BB962C8B-B14F-4D97-AF65-F5344CB8AC3E}">
        <p14:creationId xmlns:p14="http://schemas.microsoft.com/office/powerpoint/2010/main" val="8337154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accent2"/>
          </a:bgClr>
        </a:pattFill>
        <a:effectLst/>
      </p:bgPr>
    </p:bg>
    <p:spTree>
      <p:nvGrpSpPr>
        <p:cNvPr id="1" name="">
          <a:extLst>
            <a:ext uri="{FF2B5EF4-FFF2-40B4-BE49-F238E27FC236}">
              <a16:creationId xmlns:a16="http://schemas.microsoft.com/office/drawing/2014/main" id="{6F1BD108-8E67-526A-3608-0D9347F1EAA6}"/>
            </a:ext>
          </a:extLst>
        </p:cNvPr>
        <p:cNvGrpSpPr/>
        <p:nvPr/>
      </p:nvGrpSpPr>
      <p:grpSpPr>
        <a:xfrm>
          <a:off x="0" y="0"/>
          <a:ext cx="0" cy="0"/>
          <a:chOff x="0" y="0"/>
          <a:chExt cx="0" cy="0"/>
        </a:xfrm>
      </p:grpSpPr>
      <p:pic>
        <p:nvPicPr>
          <p:cNvPr id="14" name="Picture 1">
            <a:extLst>
              <a:ext uri="{FF2B5EF4-FFF2-40B4-BE49-F238E27FC236}">
                <a16:creationId xmlns:a16="http://schemas.microsoft.com/office/drawing/2014/main" id="{1B3B9C82-BDA6-D7A8-60A8-557C118521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7475902" y="211619"/>
            <a:ext cx="1983736" cy="1322491"/>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
            <a:extLst>
              <a:ext uri="{FF2B5EF4-FFF2-40B4-BE49-F238E27FC236}">
                <a16:creationId xmlns:a16="http://schemas.microsoft.com/office/drawing/2014/main" id="{83C7B48D-91E1-50C9-F045-F03F5BD7E9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9630561" y="233070"/>
            <a:ext cx="1983735" cy="132249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
            <a:extLst>
              <a:ext uri="{FF2B5EF4-FFF2-40B4-BE49-F238E27FC236}">
                <a16:creationId xmlns:a16="http://schemas.microsoft.com/office/drawing/2014/main" id="{8D65D196-CB5A-A5C6-DC44-0B11F5B42C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9612156" y="1673650"/>
            <a:ext cx="1983736" cy="132249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E88DC51A-7437-30AB-D105-117F25FCF64B}"/>
                  </a:ext>
                </a:extLst>
              </p:cNvPr>
              <p:cNvSpPr txBox="1"/>
              <p:nvPr/>
            </p:nvSpPr>
            <p:spPr>
              <a:xfrm>
                <a:off x="11130394" y="2835613"/>
                <a:ext cx="833038" cy="369332"/>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bSupPr>
                        <m:e>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𝑃</m:t>
                          </m:r>
                        </m:e>
                        <m:sub>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𝐿𝑜𝑠𝑠</m:t>
                          </m:r>
                        </m:sub>
                        <m:sup>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𝑡</m:t>
                          </m:r>
                        </m:sup>
                      </m:sSubSup>
                    </m:oMath>
                  </m:oMathPara>
                </a14:m>
                <a:endParaRPr kumimoji="0" lang="en-US" sz="1800" b="0" i="0" u="none" strike="noStrike" kern="1200" cap="none" spc="0" normalizeH="0" baseline="0" noProof="0" dirty="0">
                  <a:ln>
                    <a:noFill/>
                  </a:ln>
                  <a:solidFill>
                    <a:srgbClr val="000000"/>
                  </a:solidFill>
                  <a:effectLst/>
                  <a:uLnTx/>
                  <a:uFillTx/>
                  <a:latin typeface="Corbel"/>
                  <a:ea typeface="+mn-ea"/>
                  <a:cs typeface="+mn-cs"/>
                </a:endParaRPr>
              </a:p>
            </p:txBody>
          </p:sp>
        </mc:Choice>
        <mc:Fallback xmlns="">
          <p:sp>
            <p:nvSpPr>
              <p:cNvPr id="18" name="TextBox 17">
                <a:extLst>
                  <a:ext uri="{FF2B5EF4-FFF2-40B4-BE49-F238E27FC236}">
                    <a16:creationId xmlns:a16="http://schemas.microsoft.com/office/drawing/2014/main" id="{E32DEE49-BA82-EDBC-90E2-70A6FD8FF3F2}"/>
                  </a:ext>
                </a:extLst>
              </p:cNvPr>
              <p:cNvSpPr txBox="1">
                <a:spLocks noRot="1" noChangeAspect="1" noMove="1" noResize="1" noEditPoints="1" noAdjustHandles="1" noChangeArrowheads="1" noChangeShapeType="1" noTextEdit="1"/>
              </p:cNvSpPr>
              <p:nvPr/>
            </p:nvSpPr>
            <p:spPr>
              <a:xfrm>
                <a:off x="11130394" y="2835613"/>
                <a:ext cx="833038"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3B55F53E-A521-C68D-C944-C213EE0B5949}"/>
                  </a:ext>
                </a:extLst>
              </p:cNvPr>
              <p:cNvSpPr txBox="1"/>
              <p:nvPr/>
            </p:nvSpPr>
            <p:spPr>
              <a:xfrm>
                <a:off x="11007303" y="1507893"/>
                <a:ext cx="1079219" cy="378693"/>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Sup>
                      <m:sSubSupPr>
                        <m:ctrlP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bSupPr>
                      <m:e>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𝑃</m:t>
                        </m:r>
                      </m:e>
                      <m:sub>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𝑆𝑢𝑏𝑠𝐶𝑜𝑠𝑡</m:t>
                        </m:r>
                      </m:sub>
                      <m:sup>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𝑡</m:t>
                        </m:r>
                      </m:sup>
                    </m:sSubSup>
                  </m:oMath>
                </a14:m>
                <a:r>
                  <a:rPr kumimoji="0" lang="en-US" sz="1800" b="0" i="0" u="none" strike="noStrike" kern="1200" cap="none" spc="0" normalizeH="0" baseline="0" noProof="0" dirty="0">
                    <a:ln>
                      <a:noFill/>
                    </a:ln>
                    <a:solidFill>
                      <a:srgbClr val="000000"/>
                    </a:solidFill>
                    <a:effectLst/>
                    <a:uLnTx/>
                    <a:uFillTx/>
                    <a:latin typeface="Corbel"/>
                    <a:ea typeface="+mn-ea"/>
                    <a:cs typeface="+mn-cs"/>
                  </a:rPr>
                  <a:t> </a:t>
                </a:r>
              </a:p>
            </p:txBody>
          </p:sp>
        </mc:Choice>
        <mc:Fallback xmlns="">
          <p:sp>
            <p:nvSpPr>
              <p:cNvPr id="19" name="TextBox 18">
                <a:extLst>
                  <a:ext uri="{FF2B5EF4-FFF2-40B4-BE49-F238E27FC236}">
                    <a16:creationId xmlns:a16="http://schemas.microsoft.com/office/drawing/2014/main" id="{F6776A7E-CE55-88AA-4E92-435570340732}"/>
                  </a:ext>
                </a:extLst>
              </p:cNvPr>
              <p:cNvSpPr txBox="1">
                <a:spLocks noRot="1" noChangeAspect="1" noMove="1" noResize="1" noEditPoints="1" noAdjustHandles="1" noChangeArrowheads="1" noChangeShapeType="1" noTextEdit="1"/>
              </p:cNvSpPr>
              <p:nvPr/>
            </p:nvSpPr>
            <p:spPr>
              <a:xfrm>
                <a:off x="11007303" y="1507893"/>
                <a:ext cx="1079219" cy="378693"/>
              </a:xfrm>
              <a:prstGeom prst="rect">
                <a:avLst/>
              </a:prstGeom>
              <a:blipFill>
                <a:blip r:embed="rId6"/>
                <a:stretch>
                  <a:fillRect b="-15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7C293E2-E5AB-31A6-CBB1-746074C13F25}"/>
                  </a:ext>
                </a:extLst>
              </p:cNvPr>
              <p:cNvSpPr txBox="1"/>
              <p:nvPr/>
            </p:nvSpPr>
            <p:spPr>
              <a:xfrm>
                <a:off x="8931628" y="1484303"/>
                <a:ext cx="625976" cy="378693"/>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Sup>
                      <m:sSubSupPr>
                        <m:ctrlP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bSupPr>
                      <m:e>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𝑃</m:t>
                        </m:r>
                      </m:e>
                      <m:sub>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𝑆𝑢𝑏𝑠</m:t>
                        </m:r>
                      </m:sub>
                      <m:sup>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𝑡</m:t>
                        </m:r>
                      </m:sup>
                    </m:sSubSup>
                  </m:oMath>
                </a14:m>
                <a:r>
                  <a:rPr kumimoji="0" lang="en-US" sz="1800" b="0" i="0" u="none" strike="noStrike" kern="1200" cap="none" spc="0" normalizeH="0" baseline="0" noProof="0" dirty="0">
                    <a:ln>
                      <a:noFill/>
                    </a:ln>
                    <a:solidFill>
                      <a:srgbClr val="000000"/>
                    </a:solidFill>
                    <a:effectLst/>
                    <a:uLnTx/>
                    <a:uFillTx/>
                    <a:latin typeface="Corbel"/>
                    <a:ea typeface="+mn-ea"/>
                    <a:cs typeface="+mn-cs"/>
                  </a:rPr>
                  <a:t> </a:t>
                </a:r>
              </a:p>
            </p:txBody>
          </p:sp>
        </mc:Choice>
        <mc:Fallback xmlns="">
          <p:sp>
            <p:nvSpPr>
              <p:cNvPr id="20" name="TextBox 19">
                <a:extLst>
                  <a:ext uri="{FF2B5EF4-FFF2-40B4-BE49-F238E27FC236}">
                    <a16:creationId xmlns:a16="http://schemas.microsoft.com/office/drawing/2014/main" id="{8EB12E99-8FF0-80DF-121C-C7F32EBDD1DF}"/>
                  </a:ext>
                </a:extLst>
              </p:cNvPr>
              <p:cNvSpPr txBox="1">
                <a:spLocks noRot="1" noChangeAspect="1" noMove="1" noResize="1" noEditPoints="1" noAdjustHandles="1" noChangeArrowheads="1" noChangeShapeType="1" noTextEdit="1"/>
              </p:cNvSpPr>
              <p:nvPr/>
            </p:nvSpPr>
            <p:spPr>
              <a:xfrm>
                <a:off x="8931628" y="1484303"/>
                <a:ext cx="625976" cy="378693"/>
              </a:xfrm>
              <a:prstGeom prst="rect">
                <a:avLst/>
              </a:prstGeom>
              <a:blipFill>
                <a:blip r:embed="rId7"/>
                <a:stretch>
                  <a:fillRect r="-2857"/>
                </a:stretch>
              </a:blipFill>
            </p:spPr>
            <p:txBody>
              <a:bodyPr/>
              <a:lstStyle/>
              <a:p>
                <a:r>
                  <a:rPr lang="en-US">
                    <a:noFill/>
                  </a:rPr>
                  <a:t> </a:t>
                </a:r>
              </a:p>
            </p:txBody>
          </p:sp>
        </mc:Fallback>
      </mc:AlternateContent>
      <p:pic>
        <p:nvPicPr>
          <p:cNvPr id="13" name="Picture 12">
            <a:extLst>
              <a:ext uri="{FF2B5EF4-FFF2-40B4-BE49-F238E27FC236}">
                <a16:creationId xmlns:a16="http://schemas.microsoft.com/office/drawing/2014/main" id="{F27F62A3-F279-6C38-C7BE-4A5EAC4E2D31}"/>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678284" y="3439370"/>
            <a:ext cx="4743484" cy="2917127"/>
          </a:xfrm>
          <a:prstGeom prst="rect">
            <a:avLst/>
          </a:prstGeom>
        </p:spPr>
      </p:pic>
      <p:pic>
        <p:nvPicPr>
          <p:cNvPr id="15" name="Picture 14">
            <a:extLst>
              <a:ext uri="{FF2B5EF4-FFF2-40B4-BE49-F238E27FC236}">
                <a16:creationId xmlns:a16="http://schemas.microsoft.com/office/drawing/2014/main" id="{6EA11AC6-B68E-55B6-57E2-280D6D179164}"/>
              </a:ext>
            </a:extLst>
          </p:cNvPr>
          <p:cNvPicPr>
            <a:picLocks noChangeAspect="1"/>
          </p:cNvPicPr>
          <p:nvPr/>
        </p:nvPicPr>
        <p:blipFill>
          <a:blip r:embed="rId9">
            <a:duotone>
              <a:prstClr val="black"/>
              <a:schemeClr val="accent4">
                <a:tint val="45000"/>
                <a:satMod val="400000"/>
              </a:schemeClr>
            </a:duotone>
            <a:extLst>
              <a:ext uri="{28A0092B-C50C-407E-A947-70E740481C1C}">
                <a14:useLocalDpi xmlns:a14="http://schemas.microsoft.com/office/drawing/2010/main" val="0"/>
              </a:ext>
            </a:extLst>
          </a:blip>
          <a:srcRect/>
          <a:stretch/>
        </p:blipFill>
        <p:spPr>
          <a:xfrm>
            <a:off x="6166605" y="3501910"/>
            <a:ext cx="5703817" cy="3126627"/>
          </a:xfrm>
          <a:prstGeom prst="rect">
            <a:avLst/>
          </a:prstGeom>
          <a:solidFill>
            <a:srgbClr val="000000">
              <a:alpha val="78824"/>
            </a:srgbClr>
          </a:solidFill>
        </p:spPr>
      </p:pic>
      <mc:AlternateContent xmlns:mc="http://schemas.openxmlformats.org/markup-compatibility/2006">
        <mc:Choice xmlns:a14="http://schemas.microsoft.com/office/drawing/2010/main" Requires="a14">
          <p:sp>
            <p:nvSpPr>
              <p:cNvPr id="2" name="Title 1">
                <a:extLst>
                  <a:ext uri="{FF2B5EF4-FFF2-40B4-BE49-F238E27FC236}">
                    <a16:creationId xmlns:a16="http://schemas.microsoft.com/office/drawing/2014/main" id="{1397A143-FFE5-C91D-1EA4-A09AEB3A0185}"/>
                  </a:ext>
                </a:extLst>
              </p:cNvPr>
              <p:cNvSpPr>
                <a:spLocks noGrp="1"/>
              </p:cNvSpPr>
              <p:nvPr>
                <p:ph type="title"/>
              </p:nvPr>
            </p:nvSpPr>
            <p:spPr>
              <a:xfrm>
                <a:off x="1077686" y="355078"/>
                <a:ext cx="9373821" cy="738784"/>
              </a:xfr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a:lstStyle/>
              <a:p>
                <a:pPr algn="ctr"/>
                <a:r>
                  <a:rPr lang="en-US" sz="2400" b="1" dirty="0"/>
                  <a:t>IEEE</a:t>
                </a:r>
                <a14:m>
                  <m:oMath xmlns:m="http://schemas.openxmlformats.org/officeDocument/2006/math">
                    <m:r>
                      <a:rPr lang="en-US" sz="2400" b="1" i="1" smtClean="0">
                        <a:latin typeface="Cambria Math" panose="02040503050406030204" pitchFamily="18" charset="0"/>
                      </a:rPr>
                      <m:t>𝟏𝟐𝟑</m:t>
                    </m:r>
                  </m:oMath>
                </a14:m>
                <a:r>
                  <a:rPr lang="en-US" sz="2400" dirty="0"/>
                  <a:t>_</a:t>
                </a:r>
                <a14:m>
                  <m:oMath xmlns:m="http://schemas.openxmlformats.org/officeDocument/2006/math">
                    <m:r>
                      <a:rPr lang="en-US" sz="2400" b="1" i="1" dirty="0" smtClean="0">
                        <a:latin typeface="Cambria Math" panose="02040503050406030204" pitchFamily="18" charset="0"/>
                      </a:rPr>
                      <m:t>𝟏</m:t>
                    </m:r>
                  </m:oMath>
                </a14:m>
                <a:r>
                  <a:rPr lang="en-US" sz="2400" dirty="0" err="1"/>
                  <a:t>ph</a:t>
                </a:r>
                <a:r>
                  <a:rPr lang="en-US" sz="2400" dirty="0"/>
                  <a:t>: MP</a:t>
                </a:r>
                <a:r>
                  <a:rPr lang="en-US" sz="2400" dirty="0">
                    <a:solidFill>
                      <a:schemeClr val="accent3"/>
                    </a:solidFill>
                  </a:rPr>
                  <a:t>C</a:t>
                </a:r>
                <a:r>
                  <a:rPr lang="en-US" sz="2400" dirty="0"/>
                  <a:t>OPF </a:t>
                </a:r>
                <a:r>
                  <a:rPr lang="en-US" sz="2400" b="1" dirty="0"/>
                  <a:t>Run for </a:t>
                </a:r>
                <a14:m>
                  <m:oMath xmlns:m="http://schemas.openxmlformats.org/officeDocument/2006/math">
                    <m:r>
                      <a:rPr lang="en-US" sz="2400" b="1" i="1" smtClean="0">
                        <a:latin typeface="Cambria Math" panose="02040503050406030204" pitchFamily="18" charset="0"/>
                      </a:rPr>
                      <m:t>𝑻</m:t>
                    </m:r>
                    <m:r>
                      <a:rPr lang="en-US" sz="2400" b="1" i="1" smtClean="0">
                        <a:latin typeface="Cambria Math" panose="02040503050406030204" pitchFamily="18" charset="0"/>
                      </a:rPr>
                      <m:t>=</m:t>
                    </m:r>
                    <m:r>
                      <a:rPr lang="en-US" sz="2400" b="1" i="1" smtClean="0">
                        <a:latin typeface="Cambria Math" panose="02040503050406030204" pitchFamily="18" charset="0"/>
                      </a:rPr>
                      <m:t>𝟏𝟐</m:t>
                    </m:r>
                    <m:r>
                      <a:rPr lang="en-US" sz="2400" b="1" i="1" smtClean="0">
                        <a:latin typeface="Cambria Math" panose="02040503050406030204" pitchFamily="18" charset="0"/>
                      </a:rPr>
                      <m:t>, </m:t>
                    </m:r>
                    <m:r>
                      <a:rPr lang="en-US" sz="2400" b="1" i="1" smtClean="0">
                        <a:latin typeface="Cambria Math" panose="02040503050406030204" pitchFamily="18" charset="0"/>
                      </a:rPr>
                      <m:t>𝑷𝑽</m:t>
                    </m:r>
                    <m:r>
                      <a:rPr lang="en-US" sz="2400" b="1" i="1" smtClean="0">
                        <a:latin typeface="Cambria Math" panose="02040503050406030204" pitchFamily="18" charset="0"/>
                      </a:rPr>
                      <m:t>=</m:t>
                    </m:r>
                    <m:r>
                      <a:rPr lang="en-US" sz="2400" b="1" i="1" smtClean="0">
                        <a:latin typeface="Cambria Math" panose="02040503050406030204" pitchFamily="18" charset="0"/>
                      </a:rPr>
                      <m:t>𝟐𝟎</m:t>
                    </m:r>
                    <m:r>
                      <a:rPr lang="en-US" sz="2400" b="1" i="1" smtClean="0">
                        <a:latin typeface="Cambria Math" panose="02040503050406030204" pitchFamily="18" charset="0"/>
                      </a:rPr>
                      <m:t>%, </m:t>
                    </m:r>
                    <m:r>
                      <a:rPr lang="en-US" sz="2400" b="1" i="1" smtClean="0">
                        <a:latin typeface="Cambria Math" panose="02040503050406030204" pitchFamily="18" charset="0"/>
                      </a:rPr>
                      <m:t>𝑩𝒂𝒕𝒕</m:t>
                    </m:r>
                    <m:r>
                      <a:rPr lang="en-US" sz="2400" b="1" i="1" smtClean="0">
                        <a:latin typeface="Cambria Math" panose="02040503050406030204" pitchFamily="18" charset="0"/>
                      </a:rPr>
                      <m:t>=</m:t>
                    </m:r>
                    <m:r>
                      <a:rPr lang="en-US" sz="2400" b="1" i="1" smtClean="0">
                        <a:latin typeface="Cambria Math" panose="02040503050406030204" pitchFamily="18" charset="0"/>
                      </a:rPr>
                      <m:t>𝟑𝟎</m:t>
                    </m:r>
                    <m:r>
                      <a:rPr lang="en-US" sz="2400" b="1" i="1" smtClean="0">
                        <a:latin typeface="Cambria Math" panose="02040503050406030204" pitchFamily="18" charset="0"/>
                      </a:rPr>
                      <m:t>%</m:t>
                    </m:r>
                  </m:oMath>
                </a14:m>
                <a:endParaRPr lang="en-US" sz="2400" dirty="0"/>
              </a:p>
            </p:txBody>
          </p:sp>
        </mc:Choice>
        <mc:Fallback>
          <p:sp>
            <p:nvSpPr>
              <p:cNvPr id="2" name="Title 1">
                <a:extLst>
                  <a:ext uri="{FF2B5EF4-FFF2-40B4-BE49-F238E27FC236}">
                    <a16:creationId xmlns:a16="http://schemas.microsoft.com/office/drawing/2014/main" id="{1397A143-FFE5-C91D-1EA4-A09AEB3A0185}"/>
                  </a:ext>
                </a:extLst>
              </p:cNvPr>
              <p:cNvSpPr>
                <a:spLocks noGrp="1" noRot="1" noChangeAspect="1" noMove="1" noResize="1" noEditPoints="1" noAdjustHandles="1" noChangeArrowheads="1" noChangeShapeType="1" noTextEdit="1"/>
              </p:cNvSpPr>
              <p:nvPr>
                <p:ph type="title"/>
              </p:nvPr>
            </p:nvSpPr>
            <p:spPr>
              <a:xfrm>
                <a:off x="1077686" y="355078"/>
                <a:ext cx="9373821" cy="738784"/>
              </a:xfrm>
              <a:blipFill>
                <a:blip r:embed="rId10"/>
                <a:stretch>
                  <a:fillRect b="-25620"/>
                </a:stretch>
              </a:blipFill>
              <a:ln>
                <a:noFill/>
              </a:ln>
            </p:spPr>
            <p:txBody>
              <a:bodyPr/>
              <a:lstStyle/>
              <a:p>
                <a:r>
                  <a:rPr lang="en-US">
                    <a:noFill/>
                  </a:rPr>
                  <a:t> </a:t>
                </a:r>
              </a:p>
            </p:txBody>
          </p:sp>
        </mc:Fallback>
      </mc:AlternateContent>
      <p:pic>
        <p:nvPicPr>
          <p:cNvPr id="5" name="Picture 4">
            <a:extLst>
              <a:ext uri="{FF2B5EF4-FFF2-40B4-BE49-F238E27FC236}">
                <a16:creationId xmlns:a16="http://schemas.microsoft.com/office/drawing/2014/main" id="{0E902054-16B9-85EB-3412-5EEDFD924B37}"/>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475995" y="1606005"/>
            <a:ext cx="3777657" cy="905123"/>
          </a:xfrm>
          <a:prstGeom prst="rect">
            <a:avLst/>
          </a:prstGeom>
        </p:spPr>
      </p:pic>
      <p:sp>
        <p:nvSpPr>
          <p:cNvPr id="6" name="TextBox 5">
            <a:extLst>
              <a:ext uri="{FF2B5EF4-FFF2-40B4-BE49-F238E27FC236}">
                <a16:creationId xmlns:a16="http://schemas.microsoft.com/office/drawing/2014/main" id="{D7C290DB-B5FD-E329-A3E0-370C51E835FC}"/>
              </a:ext>
            </a:extLst>
          </p:cNvPr>
          <p:cNvSpPr txBox="1"/>
          <p:nvPr/>
        </p:nvSpPr>
        <p:spPr>
          <a:xfrm>
            <a:off x="66154" y="3149208"/>
            <a:ext cx="2734492" cy="338554"/>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orbel"/>
                <a:ea typeface="+mn-ea"/>
                <a:cs typeface="+mn-cs"/>
              </a:rPr>
              <a:t>MPCOPF Simulation Results</a:t>
            </a:r>
          </a:p>
        </p:txBody>
      </p:sp>
      <p:sp>
        <p:nvSpPr>
          <p:cNvPr id="8" name="TextBox 7">
            <a:extLst>
              <a:ext uri="{FF2B5EF4-FFF2-40B4-BE49-F238E27FC236}">
                <a16:creationId xmlns:a16="http://schemas.microsoft.com/office/drawing/2014/main" id="{03A43316-47ED-D7B0-8C09-617DB39BFDD6}"/>
              </a:ext>
            </a:extLst>
          </p:cNvPr>
          <p:cNvSpPr txBox="1"/>
          <p:nvPr/>
        </p:nvSpPr>
        <p:spPr>
          <a:xfrm>
            <a:off x="5917795" y="3090446"/>
            <a:ext cx="2734492" cy="338554"/>
          </a:xfrm>
          <a:prstGeom prst="rect">
            <a:avLst/>
          </a:prstGeom>
          <a:solidFill>
            <a:schemeClr val="accent4"/>
          </a:solidFill>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orbel"/>
                <a:ea typeface="+mn-ea"/>
                <a:cs typeface="+mn-cs"/>
              </a:rPr>
              <a:t>OpenDSS Powerflow Results</a:t>
            </a:r>
          </a:p>
        </p:txBody>
      </p:sp>
      <p:sp>
        <p:nvSpPr>
          <p:cNvPr id="7" name="Rectangle 6">
            <a:extLst>
              <a:ext uri="{FF2B5EF4-FFF2-40B4-BE49-F238E27FC236}">
                <a16:creationId xmlns:a16="http://schemas.microsoft.com/office/drawing/2014/main" id="{E0BE8C0B-6534-3BC0-E3FF-1593B28B28D6}"/>
              </a:ext>
            </a:extLst>
          </p:cNvPr>
          <p:cNvSpPr/>
          <p:nvPr/>
        </p:nvSpPr>
        <p:spPr>
          <a:xfrm>
            <a:off x="680446" y="6108466"/>
            <a:ext cx="4579520" cy="242726"/>
          </a:xfrm>
          <a:prstGeom prst="rect">
            <a:avLst/>
          </a:prstGeom>
          <a:solidFill>
            <a:srgbClr val="00B050">
              <a:alpha val="29020"/>
            </a:srgbClr>
          </a:solidFill>
          <a:ln w="12700">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12" name="TextBox 11">
            <a:extLst>
              <a:ext uri="{FF2B5EF4-FFF2-40B4-BE49-F238E27FC236}">
                <a16:creationId xmlns:a16="http://schemas.microsoft.com/office/drawing/2014/main" id="{10EBC0D0-9903-AB37-D4F7-FA62EB2BA1B1}"/>
              </a:ext>
            </a:extLst>
          </p:cNvPr>
          <p:cNvSpPr txBox="1"/>
          <p:nvPr/>
        </p:nvSpPr>
        <p:spPr>
          <a:xfrm>
            <a:off x="5209033" y="6104288"/>
            <a:ext cx="886968" cy="338554"/>
          </a:xfrm>
          <a:prstGeom prst="rect">
            <a:avLst/>
          </a:prstGeom>
          <a:solidFill>
            <a:srgbClr val="2D6E6D"/>
          </a:solidFill>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Corbel"/>
                <a:ea typeface="+mn-ea"/>
                <a:cs typeface="+mn-cs"/>
              </a:rPr>
              <a:t>Timings</a:t>
            </a:r>
          </a:p>
        </p:txBody>
      </p:sp>
      <p:sp>
        <p:nvSpPr>
          <p:cNvPr id="24" name="Rectangle 23">
            <a:extLst>
              <a:ext uri="{FF2B5EF4-FFF2-40B4-BE49-F238E27FC236}">
                <a16:creationId xmlns:a16="http://schemas.microsoft.com/office/drawing/2014/main" id="{8CA81170-115F-3DE5-6D60-92DBE1D5DE3F}"/>
              </a:ext>
            </a:extLst>
          </p:cNvPr>
          <p:cNvSpPr/>
          <p:nvPr/>
        </p:nvSpPr>
        <p:spPr>
          <a:xfrm>
            <a:off x="678284" y="5399732"/>
            <a:ext cx="4579520" cy="182505"/>
          </a:xfrm>
          <a:prstGeom prst="rect">
            <a:avLst/>
          </a:prstGeom>
          <a:solidFill>
            <a:srgbClr val="FFC000">
              <a:alpha val="23922"/>
            </a:srgbClr>
          </a:solidFill>
          <a:ln w="12700">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8FA08732-25F6-809E-DB17-361D02B1FF4D}"/>
                  </a:ext>
                </a:extLst>
              </p:cNvPr>
              <p:cNvSpPr txBox="1"/>
              <p:nvPr/>
            </p:nvSpPr>
            <p:spPr>
              <a:xfrm>
                <a:off x="5260635" y="5346923"/>
                <a:ext cx="1054928" cy="338554"/>
              </a:xfrm>
              <a:prstGeom prst="rect">
                <a:avLst/>
              </a:prstGeom>
              <a:solidFill>
                <a:srgbClr val="FFC000">
                  <a:alpha val="18824"/>
                </a:srgbClr>
              </a:solidFill>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sSubPr>
                        <m:e>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𝑃</m:t>
                          </m:r>
                        </m:e>
                        <m:sub>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𝑆𝑢𝑏𝑠𝑃𝑒𝑎𝑘</m:t>
                          </m:r>
                        </m:sub>
                      </m:sSub>
                    </m:oMath>
                  </m:oMathPara>
                </a14:m>
                <a:endParaRPr kumimoji="0" lang="en-US" sz="1600" b="0" i="0" u="none" strike="noStrike" kern="1200" cap="none" spc="0" normalizeH="0" baseline="0" noProof="0" dirty="0">
                  <a:ln>
                    <a:noFill/>
                  </a:ln>
                  <a:solidFill>
                    <a:srgbClr val="FFFFFF"/>
                  </a:solidFill>
                  <a:effectLst/>
                  <a:uLnTx/>
                  <a:uFillTx/>
                  <a:latin typeface="Corbel"/>
                  <a:ea typeface="+mn-ea"/>
                  <a:cs typeface="+mn-cs"/>
                </a:endParaRPr>
              </a:p>
            </p:txBody>
          </p:sp>
        </mc:Choice>
        <mc:Fallback xmlns="">
          <p:sp>
            <p:nvSpPr>
              <p:cNvPr id="25" name="TextBox 24">
                <a:extLst>
                  <a:ext uri="{FF2B5EF4-FFF2-40B4-BE49-F238E27FC236}">
                    <a16:creationId xmlns:a16="http://schemas.microsoft.com/office/drawing/2014/main" id="{A6D4F52D-A0BA-184F-3D5C-D42DFF72326B}"/>
                  </a:ext>
                </a:extLst>
              </p:cNvPr>
              <p:cNvSpPr txBox="1">
                <a:spLocks noRot="1" noChangeAspect="1" noMove="1" noResize="1" noEditPoints="1" noAdjustHandles="1" noChangeArrowheads="1" noChangeShapeType="1" noTextEdit="1"/>
              </p:cNvSpPr>
              <p:nvPr/>
            </p:nvSpPr>
            <p:spPr>
              <a:xfrm>
                <a:off x="5260635" y="5346923"/>
                <a:ext cx="1054928" cy="338554"/>
              </a:xfrm>
              <a:prstGeom prst="rect">
                <a:avLst/>
              </a:prstGeom>
              <a:blipFill>
                <a:blip r:embed="rId12"/>
                <a:stretch>
                  <a:fillRect/>
                </a:stretch>
              </a:blipFill>
            </p:spPr>
            <p:txBody>
              <a:bodyPr/>
              <a:lstStyle/>
              <a:p>
                <a:r>
                  <a:rPr lang="en-US">
                    <a:noFill/>
                  </a:rPr>
                  <a:t> </a:t>
                </a:r>
              </a:p>
            </p:txBody>
          </p:sp>
        </mc:Fallback>
      </mc:AlternateContent>
      <p:sp>
        <p:nvSpPr>
          <p:cNvPr id="26" name="Rectangle 25">
            <a:extLst>
              <a:ext uri="{FF2B5EF4-FFF2-40B4-BE49-F238E27FC236}">
                <a16:creationId xmlns:a16="http://schemas.microsoft.com/office/drawing/2014/main" id="{DBAF3F06-0409-8F9C-A984-8D07EA761564}"/>
              </a:ext>
            </a:extLst>
          </p:cNvPr>
          <p:cNvSpPr/>
          <p:nvPr/>
        </p:nvSpPr>
        <p:spPr>
          <a:xfrm>
            <a:off x="396898" y="2291831"/>
            <a:ext cx="3528040" cy="205877"/>
          </a:xfrm>
          <a:prstGeom prst="rect">
            <a:avLst/>
          </a:prstGeom>
          <a:solidFill>
            <a:srgbClr val="FFC000">
              <a:alpha val="23922"/>
            </a:srgbClr>
          </a:solidFill>
          <a:ln w="12700">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4" name="TextBox 3">
            <a:extLst>
              <a:ext uri="{FF2B5EF4-FFF2-40B4-BE49-F238E27FC236}">
                <a16:creationId xmlns:a16="http://schemas.microsoft.com/office/drawing/2014/main" id="{13DD47FB-9767-6010-A7CB-D8946F6D6D5C}"/>
              </a:ext>
            </a:extLst>
          </p:cNvPr>
          <p:cNvSpPr txBox="1"/>
          <p:nvPr/>
        </p:nvSpPr>
        <p:spPr>
          <a:xfrm>
            <a:off x="0" y="0"/>
            <a:ext cx="2469276" cy="523220"/>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Aldhabi" panose="01000000000000000000" pitchFamily="2" charset="-78"/>
                <a:ea typeface="+mn-ea"/>
                <a:cs typeface="Aldhabi" panose="01000000000000000000" pitchFamily="2" charset="-78"/>
              </a:rPr>
              <a:t>OpenDSS Def Profiles</a:t>
            </a:r>
          </a:p>
        </p:txBody>
      </p:sp>
      <p:sp>
        <p:nvSpPr>
          <p:cNvPr id="9" name="TextBox 8">
            <a:extLst>
              <a:ext uri="{FF2B5EF4-FFF2-40B4-BE49-F238E27FC236}">
                <a16:creationId xmlns:a16="http://schemas.microsoft.com/office/drawing/2014/main" id="{8D748EC8-A9CD-D68C-FF26-67393CFB7639}"/>
              </a:ext>
            </a:extLst>
          </p:cNvPr>
          <p:cNvSpPr txBox="1"/>
          <p:nvPr/>
        </p:nvSpPr>
        <p:spPr>
          <a:xfrm>
            <a:off x="2469276" y="0"/>
            <a:ext cx="2469276" cy="523220"/>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Aldhabi" panose="01000000000000000000" pitchFamily="2" charset="-78"/>
                <a:ea typeface="+mn-ea"/>
                <a:cs typeface="Aldhabi" panose="01000000000000000000" pitchFamily="2" charset="-78"/>
              </a:rPr>
              <a:t>Substation Power Cost</a:t>
            </a:r>
          </a:p>
        </p:txBody>
      </p:sp>
      <p:sp>
        <p:nvSpPr>
          <p:cNvPr id="31" name="Rectangle 30">
            <a:extLst>
              <a:ext uri="{FF2B5EF4-FFF2-40B4-BE49-F238E27FC236}">
                <a16:creationId xmlns:a16="http://schemas.microsoft.com/office/drawing/2014/main" id="{E8BBE4E5-EF4E-2908-85CC-211D0D308982}"/>
              </a:ext>
            </a:extLst>
          </p:cNvPr>
          <p:cNvSpPr/>
          <p:nvPr/>
        </p:nvSpPr>
        <p:spPr>
          <a:xfrm>
            <a:off x="678284" y="3659845"/>
            <a:ext cx="3890811" cy="182504"/>
          </a:xfrm>
          <a:prstGeom prst="rect">
            <a:avLst/>
          </a:prstGeom>
          <a:solidFill>
            <a:srgbClr val="0070C0">
              <a:alpha val="14902"/>
            </a:srgbClr>
          </a:solidFill>
          <a:ln w="12700">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32" name="TextBox 31">
            <a:extLst>
              <a:ext uri="{FF2B5EF4-FFF2-40B4-BE49-F238E27FC236}">
                <a16:creationId xmlns:a16="http://schemas.microsoft.com/office/drawing/2014/main" id="{B33BFC0A-4EF2-4324-F2FE-C53B28C96867}"/>
              </a:ext>
            </a:extLst>
          </p:cNvPr>
          <p:cNvSpPr txBox="1"/>
          <p:nvPr/>
        </p:nvSpPr>
        <p:spPr>
          <a:xfrm>
            <a:off x="4569095" y="3585331"/>
            <a:ext cx="1054928" cy="338554"/>
          </a:xfrm>
          <a:prstGeom prst="rect">
            <a:avLst/>
          </a:prstGeom>
          <a:solidFill>
            <a:srgbClr val="0070C0">
              <a:alpha val="50980"/>
            </a:srgbClr>
          </a:solidFill>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Corbel"/>
                <a:ea typeface="+mn-ea"/>
                <a:cs typeface="+mn-cs"/>
              </a:rPr>
              <a:t>Objective</a:t>
            </a:r>
          </a:p>
        </p:txBody>
      </p:sp>
      <p:sp>
        <p:nvSpPr>
          <p:cNvPr id="34" name="Rectangle 33">
            <a:extLst>
              <a:ext uri="{FF2B5EF4-FFF2-40B4-BE49-F238E27FC236}">
                <a16:creationId xmlns:a16="http://schemas.microsoft.com/office/drawing/2014/main" id="{E195F806-75C5-B73E-D53F-688317045A47}"/>
              </a:ext>
            </a:extLst>
          </p:cNvPr>
          <p:cNvSpPr/>
          <p:nvPr/>
        </p:nvSpPr>
        <p:spPr>
          <a:xfrm>
            <a:off x="6166606" y="5664289"/>
            <a:ext cx="5703816" cy="903535"/>
          </a:xfrm>
          <a:prstGeom prst="rect">
            <a:avLst/>
          </a:prstGeom>
          <a:solidFill>
            <a:srgbClr val="FE9898">
              <a:alpha val="10196"/>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35" name="Rectangle 34">
            <a:extLst>
              <a:ext uri="{FF2B5EF4-FFF2-40B4-BE49-F238E27FC236}">
                <a16:creationId xmlns:a16="http://schemas.microsoft.com/office/drawing/2014/main" id="{EB96BC6E-FA61-ED34-D9AC-FD75E909D701}"/>
              </a:ext>
            </a:extLst>
          </p:cNvPr>
          <p:cNvSpPr/>
          <p:nvPr/>
        </p:nvSpPr>
        <p:spPr>
          <a:xfrm>
            <a:off x="6166605" y="3748708"/>
            <a:ext cx="3890811" cy="182504"/>
          </a:xfrm>
          <a:prstGeom prst="rect">
            <a:avLst/>
          </a:prstGeom>
          <a:solidFill>
            <a:srgbClr val="0070C0">
              <a:alpha val="14902"/>
            </a:srgbClr>
          </a:solidFill>
          <a:ln w="12700">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36" name="TextBox 35">
            <a:extLst>
              <a:ext uri="{FF2B5EF4-FFF2-40B4-BE49-F238E27FC236}">
                <a16:creationId xmlns:a16="http://schemas.microsoft.com/office/drawing/2014/main" id="{E6929D0C-9E42-4D47-BB93-A4462A5A62F3}"/>
              </a:ext>
            </a:extLst>
          </p:cNvPr>
          <p:cNvSpPr txBox="1"/>
          <p:nvPr/>
        </p:nvSpPr>
        <p:spPr>
          <a:xfrm>
            <a:off x="10004119" y="3670683"/>
            <a:ext cx="1054928" cy="338554"/>
          </a:xfrm>
          <a:prstGeom prst="rect">
            <a:avLst/>
          </a:prstGeom>
          <a:solidFill>
            <a:srgbClr val="0070C0">
              <a:alpha val="50980"/>
            </a:srgbClr>
          </a:solidFill>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Corbel"/>
                <a:ea typeface="+mn-ea"/>
                <a:cs typeface="+mn-cs"/>
              </a:rPr>
              <a:t>Objective</a:t>
            </a:r>
          </a:p>
        </p:txBody>
      </p:sp>
      <p:sp>
        <p:nvSpPr>
          <p:cNvPr id="37" name="TextBox 36">
            <a:extLst>
              <a:ext uri="{FF2B5EF4-FFF2-40B4-BE49-F238E27FC236}">
                <a16:creationId xmlns:a16="http://schemas.microsoft.com/office/drawing/2014/main" id="{1880155A-A8B0-5F06-4331-A93CF33E2214}"/>
              </a:ext>
            </a:extLst>
          </p:cNvPr>
          <p:cNvSpPr txBox="1"/>
          <p:nvPr/>
        </p:nvSpPr>
        <p:spPr>
          <a:xfrm>
            <a:off x="10792684" y="4927361"/>
            <a:ext cx="1054928" cy="307777"/>
          </a:xfrm>
          <a:prstGeom prst="rect">
            <a:avLst/>
          </a:prstGeom>
          <a:solidFill>
            <a:srgbClr val="BF0000">
              <a:alpha val="50980"/>
            </a:srgbClr>
          </a:solidFill>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FFFFFF"/>
                </a:solidFill>
                <a:effectLst/>
                <a:uLnTx/>
                <a:uFillTx/>
                <a:latin typeface="Corbel"/>
                <a:ea typeface="+mn-ea"/>
                <a:cs typeface="+mn-cs"/>
              </a:rPr>
              <a:t>Miscomputation - will be fixed later</a:t>
            </a:r>
          </a:p>
        </p:txBody>
      </p:sp>
      <p:sp>
        <p:nvSpPr>
          <p:cNvPr id="33" name="TextBox 32">
            <a:extLst>
              <a:ext uri="{FF2B5EF4-FFF2-40B4-BE49-F238E27FC236}">
                <a16:creationId xmlns:a16="http://schemas.microsoft.com/office/drawing/2014/main" id="{764EBC55-ED73-7DF0-05DE-51BD0679EBBF}"/>
              </a:ext>
            </a:extLst>
          </p:cNvPr>
          <p:cNvSpPr txBox="1"/>
          <p:nvPr/>
        </p:nvSpPr>
        <p:spPr>
          <a:xfrm>
            <a:off x="10263011" y="5915482"/>
            <a:ext cx="1391654" cy="338554"/>
          </a:xfrm>
          <a:prstGeom prst="rect">
            <a:avLst/>
          </a:prstGeom>
          <a:solidFill>
            <a:srgbClr val="C00000"/>
          </a:solidFill>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Corbel"/>
                <a:ea typeface="+mn-ea"/>
                <a:cs typeface="+mn-cs"/>
              </a:rPr>
              <a:t>Discrepancies</a:t>
            </a:r>
          </a:p>
        </p:txBody>
      </p:sp>
      <p:sp>
        <p:nvSpPr>
          <p:cNvPr id="3" name="TextBox 2">
            <a:extLst>
              <a:ext uri="{FF2B5EF4-FFF2-40B4-BE49-F238E27FC236}">
                <a16:creationId xmlns:a16="http://schemas.microsoft.com/office/drawing/2014/main" id="{78140BA1-EE6C-0975-6D05-550C7DA30A89}"/>
              </a:ext>
            </a:extLst>
          </p:cNvPr>
          <p:cNvSpPr txBox="1"/>
          <p:nvPr/>
        </p:nvSpPr>
        <p:spPr>
          <a:xfrm>
            <a:off x="8517615" y="5700038"/>
            <a:ext cx="2650921" cy="215444"/>
          </a:xfrm>
          <a:prstGeom prst="rect">
            <a:avLst/>
          </a:prstGeom>
          <a:solidFill>
            <a:srgbClr val="C00000">
              <a:alpha val="36078"/>
            </a:srgbClr>
          </a:solidFill>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Corbel"/>
                <a:ea typeface="+mn-ea"/>
                <a:cs typeface="+mn-cs"/>
              </a:rPr>
              <a:t>Weirdly high discrepancy in voltage (will be investigated)</a:t>
            </a:r>
          </a:p>
        </p:txBody>
      </p:sp>
    </p:spTree>
    <p:extLst>
      <p:ext uri="{BB962C8B-B14F-4D97-AF65-F5344CB8AC3E}">
        <p14:creationId xmlns:p14="http://schemas.microsoft.com/office/powerpoint/2010/main" val="2552587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accent2"/>
          </a:bgClr>
        </a:pattFill>
        <a:effectLst/>
      </p:bgPr>
    </p:bg>
    <p:spTree>
      <p:nvGrpSpPr>
        <p:cNvPr id="1" name="">
          <a:extLst>
            <a:ext uri="{FF2B5EF4-FFF2-40B4-BE49-F238E27FC236}">
              <a16:creationId xmlns:a16="http://schemas.microsoft.com/office/drawing/2014/main" id="{E8465763-F375-6228-A462-4C143CD1602B}"/>
            </a:ext>
          </a:extLst>
        </p:cNvPr>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a:extLst>
                  <a:ext uri="{FF2B5EF4-FFF2-40B4-BE49-F238E27FC236}">
                    <a16:creationId xmlns:a16="http://schemas.microsoft.com/office/drawing/2014/main" id="{F4A22AE5-0A76-112B-9264-0FB0BCC4634E}"/>
                  </a:ext>
                </a:extLst>
              </p:cNvPr>
              <p:cNvSpPr>
                <a:spLocks noGrp="1"/>
              </p:cNvSpPr>
              <p:nvPr>
                <p:ph type="title"/>
              </p:nvPr>
            </p:nvSpPr>
            <p:spPr>
              <a:xfrm>
                <a:off x="1077686" y="355078"/>
                <a:ext cx="9373821" cy="738784"/>
              </a:xfrm>
            </p:spPr>
            <p:txBody>
              <a:bodyPr/>
              <a:lstStyle/>
              <a:p>
                <a:pPr algn="ctr"/>
                <a:r>
                  <a:rPr lang="en-US" sz="2400" dirty="0"/>
                  <a:t>IEEE</a:t>
                </a:r>
                <a14:m>
                  <m:oMath xmlns:m="http://schemas.openxmlformats.org/officeDocument/2006/math">
                    <m:r>
                      <a:rPr lang="en-US" sz="2400" i="1">
                        <a:latin typeface="Cambria Math" panose="02040503050406030204" pitchFamily="18" charset="0"/>
                      </a:rPr>
                      <m:t>𝟏𝟐𝟑</m:t>
                    </m:r>
                  </m:oMath>
                </a14:m>
                <a:r>
                  <a:rPr lang="en-US" sz="2400" dirty="0"/>
                  <a:t>_</a:t>
                </a:r>
                <a14:m>
                  <m:oMath xmlns:m="http://schemas.openxmlformats.org/officeDocument/2006/math">
                    <m:r>
                      <a:rPr lang="en-US" sz="2400" i="1" dirty="0">
                        <a:latin typeface="Cambria Math" panose="02040503050406030204" pitchFamily="18" charset="0"/>
                      </a:rPr>
                      <m:t>𝟏</m:t>
                    </m:r>
                  </m:oMath>
                </a14:m>
                <a:r>
                  <a:rPr lang="en-US" sz="2400" dirty="0"/>
                  <a:t>ph: </a:t>
                </a:r>
                <a:r>
                  <a:rPr lang="en-US" sz="2400" b="1" dirty="0"/>
                  <a:t>MP</a:t>
                </a:r>
                <a:r>
                  <a:rPr lang="en-US" sz="2400" dirty="0">
                    <a:solidFill>
                      <a:schemeClr val="accent3">
                        <a:lumMod val="60000"/>
                        <a:lumOff val="40000"/>
                      </a:schemeClr>
                    </a:solidFill>
                  </a:rPr>
                  <a:t>C</a:t>
                </a:r>
                <a:r>
                  <a:rPr lang="en-US" sz="2400" b="1" dirty="0"/>
                  <a:t>OPF Run for </a:t>
                </a:r>
                <a14:m>
                  <m:oMath xmlns:m="http://schemas.openxmlformats.org/officeDocument/2006/math">
                    <m:r>
                      <a:rPr lang="en-US" sz="2400" b="1" i="1" smtClean="0">
                        <a:latin typeface="Cambria Math" panose="02040503050406030204" pitchFamily="18" charset="0"/>
                      </a:rPr>
                      <m:t>𝑻</m:t>
                    </m:r>
                    <m:r>
                      <a:rPr lang="en-US" sz="2400" b="1" i="1" smtClean="0">
                        <a:latin typeface="Cambria Math" panose="02040503050406030204" pitchFamily="18" charset="0"/>
                      </a:rPr>
                      <m:t>=</m:t>
                    </m:r>
                    <m:r>
                      <a:rPr lang="en-US" sz="2400" b="1" i="1" smtClean="0">
                        <a:latin typeface="Cambria Math" panose="02040503050406030204" pitchFamily="18" charset="0"/>
                      </a:rPr>
                      <m:t>𝟏𝟐</m:t>
                    </m:r>
                    <m:r>
                      <a:rPr lang="en-US" sz="2400" b="1" i="1" smtClean="0">
                        <a:latin typeface="Cambria Math" panose="02040503050406030204" pitchFamily="18" charset="0"/>
                      </a:rPr>
                      <m:t>, </m:t>
                    </m:r>
                    <m:r>
                      <a:rPr lang="en-US" sz="2400" b="1" i="1" smtClean="0">
                        <a:latin typeface="Cambria Math" panose="02040503050406030204" pitchFamily="18" charset="0"/>
                      </a:rPr>
                      <m:t>𝑷𝑽</m:t>
                    </m:r>
                    <m:r>
                      <a:rPr lang="en-US" sz="2400" b="1" i="1" smtClean="0">
                        <a:latin typeface="Cambria Math" panose="02040503050406030204" pitchFamily="18" charset="0"/>
                      </a:rPr>
                      <m:t>=</m:t>
                    </m:r>
                    <m:r>
                      <a:rPr lang="en-US" sz="2400" b="1" i="1" smtClean="0">
                        <a:latin typeface="Cambria Math" panose="02040503050406030204" pitchFamily="18" charset="0"/>
                      </a:rPr>
                      <m:t>𝟐𝟎</m:t>
                    </m:r>
                    <m:r>
                      <a:rPr lang="en-US" sz="2400" b="1" i="1" smtClean="0">
                        <a:latin typeface="Cambria Math" panose="02040503050406030204" pitchFamily="18" charset="0"/>
                      </a:rPr>
                      <m:t>%, </m:t>
                    </m:r>
                    <m:r>
                      <a:rPr lang="en-US" sz="2400" b="1" i="1" smtClean="0">
                        <a:latin typeface="Cambria Math" panose="02040503050406030204" pitchFamily="18" charset="0"/>
                      </a:rPr>
                      <m:t>𝑩𝒂𝒕𝒕</m:t>
                    </m:r>
                    <m:r>
                      <a:rPr lang="en-US" sz="2400" b="1" i="1" smtClean="0">
                        <a:latin typeface="Cambria Math" panose="02040503050406030204" pitchFamily="18" charset="0"/>
                      </a:rPr>
                      <m:t>=</m:t>
                    </m:r>
                    <m:r>
                      <a:rPr lang="en-US" sz="2400" b="1" i="1" smtClean="0">
                        <a:latin typeface="Cambria Math" panose="02040503050406030204" pitchFamily="18" charset="0"/>
                      </a:rPr>
                      <m:t>𝟑𝟎</m:t>
                    </m:r>
                    <m:r>
                      <a:rPr lang="en-US" sz="2400" b="1" i="1" smtClean="0">
                        <a:latin typeface="Cambria Math" panose="02040503050406030204" pitchFamily="18" charset="0"/>
                      </a:rPr>
                      <m:t>%</m:t>
                    </m:r>
                  </m:oMath>
                </a14:m>
                <a:endParaRPr lang="en-US" sz="2800" dirty="0"/>
              </a:p>
            </p:txBody>
          </p:sp>
        </mc:Choice>
        <mc:Fallback>
          <p:sp>
            <p:nvSpPr>
              <p:cNvPr id="2" name="Title 1">
                <a:extLst>
                  <a:ext uri="{FF2B5EF4-FFF2-40B4-BE49-F238E27FC236}">
                    <a16:creationId xmlns:a16="http://schemas.microsoft.com/office/drawing/2014/main" id="{F4A22AE5-0A76-112B-9264-0FB0BCC4634E}"/>
                  </a:ext>
                </a:extLst>
              </p:cNvPr>
              <p:cNvSpPr>
                <a:spLocks noGrp="1" noRot="1" noChangeAspect="1" noMove="1" noResize="1" noEditPoints="1" noAdjustHandles="1" noChangeArrowheads="1" noChangeShapeType="1" noTextEdit="1"/>
              </p:cNvSpPr>
              <p:nvPr>
                <p:ph type="title"/>
              </p:nvPr>
            </p:nvSpPr>
            <p:spPr>
              <a:xfrm>
                <a:off x="1077686" y="355078"/>
                <a:ext cx="9373821" cy="738784"/>
              </a:xfrm>
              <a:blipFill>
                <a:blip r:embed="rId2"/>
                <a:stretch>
                  <a:fillRect b="-25620"/>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0A620FC9-E8DB-CEF8-DC41-DC539485D65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25358" y="1159393"/>
            <a:ext cx="3657597" cy="2438398"/>
          </a:xfrm>
          <a:prstGeom prst="rect">
            <a:avLst/>
          </a:prstGeom>
        </p:spPr>
      </p:pic>
      <p:pic>
        <p:nvPicPr>
          <p:cNvPr id="14" name="Picture 13">
            <a:extLst>
              <a:ext uri="{FF2B5EF4-FFF2-40B4-BE49-F238E27FC236}">
                <a16:creationId xmlns:a16="http://schemas.microsoft.com/office/drawing/2014/main" id="{D06BA15D-56F2-1BD5-58DC-731C2BB41D8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327828" y="1159393"/>
            <a:ext cx="3658990" cy="2439326"/>
          </a:xfrm>
          <a:prstGeom prst="rect">
            <a:avLst/>
          </a:prstGeom>
        </p:spPr>
      </p:pic>
      <p:pic>
        <p:nvPicPr>
          <p:cNvPr id="5" name="Picture 4">
            <a:extLst>
              <a:ext uri="{FF2B5EF4-FFF2-40B4-BE49-F238E27FC236}">
                <a16:creationId xmlns:a16="http://schemas.microsoft.com/office/drawing/2014/main" id="{BA5FB80F-9875-65D5-1001-52BC190D4CEE}"/>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25358" y="3846710"/>
            <a:ext cx="3657597" cy="2438398"/>
          </a:xfrm>
          <a:prstGeom prst="rect">
            <a:avLst/>
          </a:prstGeom>
        </p:spPr>
      </p:pic>
      <p:pic>
        <p:nvPicPr>
          <p:cNvPr id="9" name="Picture 1">
            <a:extLst>
              <a:ext uri="{FF2B5EF4-FFF2-40B4-BE49-F238E27FC236}">
                <a16:creationId xmlns:a16="http://schemas.microsoft.com/office/drawing/2014/main" id="{DE018EAC-3A1B-763F-0A96-182F9E919BD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4302059" y="3837848"/>
            <a:ext cx="3657597" cy="243839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
            <a:extLst>
              <a:ext uri="{FF2B5EF4-FFF2-40B4-BE49-F238E27FC236}">
                <a16:creationId xmlns:a16="http://schemas.microsoft.com/office/drawing/2014/main" id="{C8BA595E-D920-4142-E603-5D119592286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p:blipFill>
        <p:spPr bwMode="auto">
          <a:xfrm>
            <a:off x="8155086" y="1159393"/>
            <a:ext cx="3631845" cy="242123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
            <a:extLst>
              <a:ext uri="{FF2B5EF4-FFF2-40B4-BE49-F238E27FC236}">
                <a16:creationId xmlns:a16="http://schemas.microsoft.com/office/drawing/2014/main" id="{152F021F-02E8-B6DC-81B9-01ECA4ADDE0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p:blipFill>
        <p:spPr bwMode="auto">
          <a:xfrm>
            <a:off x="8109047" y="3828984"/>
            <a:ext cx="3670891" cy="244726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6F3B738B-BFF9-E83F-4CC4-8B61164BB6CD}"/>
              </a:ext>
            </a:extLst>
          </p:cNvPr>
          <p:cNvSpPr txBox="1"/>
          <p:nvPr/>
        </p:nvSpPr>
        <p:spPr>
          <a:xfrm>
            <a:off x="0" y="0"/>
            <a:ext cx="2469276" cy="523220"/>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Aldhabi" panose="01000000000000000000" pitchFamily="2" charset="-78"/>
                <a:ea typeface="+mn-ea"/>
                <a:cs typeface="Aldhabi" panose="01000000000000000000" pitchFamily="2" charset="-78"/>
              </a:rPr>
              <a:t>OpenDSS Def Profiles</a:t>
            </a:r>
          </a:p>
        </p:txBody>
      </p:sp>
      <p:sp>
        <p:nvSpPr>
          <p:cNvPr id="13" name="TextBox 12">
            <a:extLst>
              <a:ext uri="{FF2B5EF4-FFF2-40B4-BE49-F238E27FC236}">
                <a16:creationId xmlns:a16="http://schemas.microsoft.com/office/drawing/2014/main" id="{9CC35CC0-D59B-E83B-32C7-350CBAAE575A}"/>
              </a:ext>
            </a:extLst>
          </p:cNvPr>
          <p:cNvSpPr txBox="1"/>
          <p:nvPr/>
        </p:nvSpPr>
        <p:spPr>
          <a:xfrm>
            <a:off x="2469276" y="0"/>
            <a:ext cx="2469276" cy="523220"/>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Aldhabi" panose="01000000000000000000" pitchFamily="2" charset="-78"/>
                <a:ea typeface="+mn-ea"/>
                <a:cs typeface="Aldhabi" panose="01000000000000000000" pitchFamily="2" charset="-78"/>
              </a:rPr>
              <a:t>Substation Power Cost</a:t>
            </a:r>
          </a:p>
        </p:txBody>
      </p:sp>
    </p:spTree>
    <p:extLst>
      <p:ext uri="{BB962C8B-B14F-4D97-AF65-F5344CB8AC3E}">
        <p14:creationId xmlns:p14="http://schemas.microsoft.com/office/powerpoint/2010/main" val="26158064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accent2"/>
          </a:bgClr>
        </a:pattFill>
        <a:effectLst/>
      </p:bgPr>
    </p:bg>
    <p:spTree>
      <p:nvGrpSpPr>
        <p:cNvPr id="1" name="">
          <a:extLst>
            <a:ext uri="{FF2B5EF4-FFF2-40B4-BE49-F238E27FC236}">
              <a16:creationId xmlns:a16="http://schemas.microsoft.com/office/drawing/2014/main" id="{B7E48983-3FFD-2827-6A64-FEE5A71E65CD}"/>
            </a:ext>
          </a:extLst>
        </p:cNvPr>
        <p:cNvGrpSpPr/>
        <p:nvPr/>
      </p:nvGrpSpPr>
      <p:grpSpPr>
        <a:xfrm>
          <a:off x="0" y="0"/>
          <a:ext cx="0" cy="0"/>
          <a:chOff x="0" y="0"/>
          <a:chExt cx="0" cy="0"/>
        </a:xfrm>
      </p:grpSpPr>
      <p:pic>
        <p:nvPicPr>
          <p:cNvPr id="14" name="Picture 1">
            <a:extLst>
              <a:ext uri="{FF2B5EF4-FFF2-40B4-BE49-F238E27FC236}">
                <a16:creationId xmlns:a16="http://schemas.microsoft.com/office/drawing/2014/main" id="{97B4711A-068D-0E5F-5C3C-786CF4A849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7475902" y="211619"/>
            <a:ext cx="1983736" cy="132249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
            <a:extLst>
              <a:ext uri="{FF2B5EF4-FFF2-40B4-BE49-F238E27FC236}">
                <a16:creationId xmlns:a16="http://schemas.microsoft.com/office/drawing/2014/main" id="{03AB0CD5-9E08-E7D8-1CAB-3AEB24A495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9630561" y="233070"/>
            <a:ext cx="1983735" cy="132249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
            <a:extLst>
              <a:ext uri="{FF2B5EF4-FFF2-40B4-BE49-F238E27FC236}">
                <a16:creationId xmlns:a16="http://schemas.microsoft.com/office/drawing/2014/main" id="{22F84F77-D46D-78DE-50E4-B5E290DD651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9612156" y="1673650"/>
            <a:ext cx="1983735" cy="132249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262AC63C-C32C-B9C4-5C0A-6D421E7BA775}"/>
                  </a:ext>
                </a:extLst>
              </p:cNvPr>
              <p:cNvSpPr txBox="1"/>
              <p:nvPr/>
            </p:nvSpPr>
            <p:spPr>
              <a:xfrm>
                <a:off x="11130394" y="2835613"/>
                <a:ext cx="833038" cy="369332"/>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bSupPr>
                        <m:e>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𝑃</m:t>
                          </m:r>
                        </m:e>
                        <m:sub>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𝐿𝑜𝑠𝑠</m:t>
                          </m:r>
                        </m:sub>
                        <m:sup>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𝑡</m:t>
                          </m:r>
                        </m:sup>
                      </m:sSubSup>
                    </m:oMath>
                  </m:oMathPara>
                </a14:m>
                <a:endParaRPr kumimoji="0" lang="en-US" sz="1800" b="0" i="0" u="none" strike="noStrike" kern="1200" cap="none" spc="0" normalizeH="0" baseline="0" noProof="0" dirty="0">
                  <a:ln>
                    <a:noFill/>
                  </a:ln>
                  <a:solidFill>
                    <a:srgbClr val="000000"/>
                  </a:solidFill>
                  <a:effectLst/>
                  <a:uLnTx/>
                  <a:uFillTx/>
                  <a:latin typeface="Corbel"/>
                  <a:ea typeface="+mn-ea"/>
                  <a:cs typeface="+mn-cs"/>
                </a:endParaRPr>
              </a:p>
            </p:txBody>
          </p:sp>
        </mc:Choice>
        <mc:Fallback xmlns="">
          <p:sp>
            <p:nvSpPr>
              <p:cNvPr id="18" name="TextBox 17">
                <a:extLst>
                  <a:ext uri="{FF2B5EF4-FFF2-40B4-BE49-F238E27FC236}">
                    <a16:creationId xmlns:a16="http://schemas.microsoft.com/office/drawing/2014/main" id="{E32DEE49-BA82-EDBC-90E2-70A6FD8FF3F2}"/>
                  </a:ext>
                </a:extLst>
              </p:cNvPr>
              <p:cNvSpPr txBox="1">
                <a:spLocks noRot="1" noChangeAspect="1" noMove="1" noResize="1" noEditPoints="1" noAdjustHandles="1" noChangeArrowheads="1" noChangeShapeType="1" noTextEdit="1"/>
              </p:cNvSpPr>
              <p:nvPr/>
            </p:nvSpPr>
            <p:spPr>
              <a:xfrm>
                <a:off x="11130394" y="2835613"/>
                <a:ext cx="833038"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EEEA8C78-B3AE-ED3D-E6B9-CCF292B420E2}"/>
                  </a:ext>
                </a:extLst>
              </p:cNvPr>
              <p:cNvSpPr txBox="1"/>
              <p:nvPr/>
            </p:nvSpPr>
            <p:spPr>
              <a:xfrm>
                <a:off x="11007303" y="1507893"/>
                <a:ext cx="1079219" cy="378693"/>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Sup>
                      <m:sSubSupPr>
                        <m:ctrlP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bSupPr>
                      <m:e>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𝑃</m:t>
                        </m:r>
                      </m:e>
                      <m:sub>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𝑆𝑢𝑏𝑠𝐶𝑜𝑠𝑡</m:t>
                        </m:r>
                      </m:sub>
                      <m:sup>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𝑡</m:t>
                        </m:r>
                      </m:sup>
                    </m:sSubSup>
                  </m:oMath>
                </a14:m>
                <a:r>
                  <a:rPr kumimoji="0" lang="en-US" sz="1800" b="0" i="0" u="none" strike="noStrike" kern="1200" cap="none" spc="0" normalizeH="0" baseline="0" noProof="0" dirty="0">
                    <a:ln>
                      <a:noFill/>
                    </a:ln>
                    <a:solidFill>
                      <a:srgbClr val="000000"/>
                    </a:solidFill>
                    <a:effectLst/>
                    <a:uLnTx/>
                    <a:uFillTx/>
                    <a:latin typeface="Corbel"/>
                    <a:ea typeface="+mn-ea"/>
                    <a:cs typeface="+mn-cs"/>
                  </a:rPr>
                  <a:t> </a:t>
                </a:r>
              </a:p>
            </p:txBody>
          </p:sp>
        </mc:Choice>
        <mc:Fallback xmlns="">
          <p:sp>
            <p:nvSpPr>
              <p:cNvPr id="19" name="TextBox 18">
                <a:extLst>
                  <a:ext uri="{FF2B5EF4-FFF2-40B4-BE49-F238E27FC236}">
                    <a16:creationId xmlns:a16="http://schemas.microsoft.com/office/drawing/2014/main" id="{F6776A7E-CE55-88AA-4E92-435570340732}"/>
                  </a:ext>
                </a:extLst>
              </p:cNvPr>
              <p:cNvSpPr txBox="1">
                <a:spLocks noRot="1" noChangeAspect="1" noMove="1" noResize="1" noEditPoints="1" noAdjustHandles="1" noChangeArrowheads="1" noChangeShapeType="1" noTextEdit="1"/>
              </p:cNvSpPr>
              <p:nvPr/>
            </p:nvSpPr>
            <p:spPr>
              <a:xfrm>
                <a:off x="11007303" y="1507893"/>
                <a:ext cx="1079219" cy="378693"/>
              </a:xfrm>
              <a:prstGeom prst="rect">
                <a:avLst/>
              </a:prstGeom>
              <a:blipFill>
                <a:blip r:embed="rId6"/>
                <a:stretch>
                  <a:fillRect b="-15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5DBA4399-A270-0FCE-768F-4BE25C44917F}"/>
                  </a:ext>
                </a:extLst>
              </p:cNvPr>
              <p:cNvSpPr txBox="1"/>
              <p:nvPr/>
            </p:nvSpPr>
            <p:spPr>
              <a:xfrm>
                <a:off x="8931628" y="1484303"/>
                <a:ext cx="625976" cy="378693"/>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Sup>
                      <m:sSubSupPr>
                        <m:ctrlP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bSupPr>
                      <m:e>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𝑃</m:t>
                        </m:r>
                      </m:e>
                      <m:sub>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𝑆𝑢𝑏𝑠</m:t>
                        </m:r>
                      </m:sub>
                      <m:sup>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𝑡</m:t>
                        </m:r>
                      </m:sup>
                    </m:sSubSup>
                  </m:oMath>
                </a14:m>
                <a:r>
                  <a:rPr kumimoji="0" lang="en-US" sz="1800" b="0" i="0" u="none" strike="noStrike" kern="1200" cap="none" spc="0" normalizeH="0" baseline="0" noProof="0" dirty="0">
                    <a:ln>
                      <a:noFill/>
                    </a:ln>
                    <a:solidFill>
                      <a:srgbClr val="000000"/>
                    </a:solidFill>
                    <a:effectLst/>
                    <a:uLnTx/>
                    <a:uFillTx/>
                    <a:latin typeface="Corbel"/>
                    <a:ea typeface="+mn-ea"/>
                    <a:cs typeface="+mn-cs"/>
                  </a:rPr>
                  <a:t> </a:t>
                </a:r>
              </a:p>
            </p:txBody>
          </p:sp>
        </mc:Choice>
        <mc:Fallback xmlns="">
          <p:sp>
            <p:nvSpPr>
              <p:cNvPr id="20" name="TextBox 19">
                <a:extLst>
                  <a:ext uri="{FF2B5EF4-FFF2-40B4-BE49-F238E27FC236}">
                    <a16:creationId xmlns:a16="http://schemas.microsoft.com/office/drawing/2014/main" id="{8EB12E99-8FF0-80DF-121C-C7F32EBDD1DF}"/>
                  </a:ext>
                </a:extLst>
              </p:cNvPr>
              <p:cNvSpPr txBox="1">
                <a:spLocks noRot="1" noChangeAspect="1" noMove="1" noResize="1" noEditPoints="1" noAdjustHandles="1" noChangeArrowheads="1" noChangeShapeType="1" noTextEdit="1"/>
              </p:cNvSpPr>
              <p:nvPr/>
            </p:nvSpPr>
            <p:spPr>
              <a:xfrm>
                <a:off x="8931628" y="1484303"/>
                <a:ext cx="625976" cy="378693"/>
              </a:xfrm>
              <a:prstGeom prst="rect">
                <a:avLst/>
              </a:prstGeom>
              <a:blipFill>
                <a:blip r:embed="rId7"/>
                <a:stretch>
                  <a:fillRect r="-2857"/>
                </a:stretch>
              </a:blipFill>
            </p:spPr>
            <p:txBody>
              <a:bodyPr/>
              <a:lstStyle/>
              <a:p>
                <a:r>
                  <a:rPr lang="en-US">
                    <a:noFill/>
                  </a:rPr>
                  <a:t> </a:t>
                </a:r>
              </a:p>
            </p:txBody>
          </p:sp>
        </mc:Fallback>
      </mc:AlternateContent>
      <p:pic>
        <p:nvPicPr>
          <p:cNvPr id="13" name="Picture 12">
            <a:extLst>
              <a:ext uri="{FF2B5EF4-FFF2-40B4-BE49-F238E27FC236}">
                <a16:creationId xmlns:a16="http://schemas.microsoft.com/office/drawing/2014/main" id="{FD58AE43-B8B8-4979-D83D-B8EE7E18067A}"/>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723188" y="3439370"/>
            <a:ext cx="4653675" cy="2917127"/>
          </a:xfrm>
          <a:prstGeom prst="rect">
            <a:avLst/>
          </a:prstGeom>
        </p:spPr>
      </p:pic>
      <p:pic>
        <p:nvPicPr>
          <p:cNvPr id="15" name="Picture 14">
            <a:extLst>
              <a:ext uri="{FF2B5EF4-FFF2-40B4-BE49-F238E27FC236}">
                <a16:creationId xmlns:a16="http://schemas.microsoft.com/office/drawing/2014/main" id="{A5CB58BA-2F24-943A-A350-0BDA4E915E91}"/>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6166605" y="3511315"/>
            <a:ext cx="5703817" cy="3107817"/>
          </a:xfrm>
          <a:prstGeom prst="rect">
            <a:avLst/>
          </a:prstGeom>
          <a:solidFill>
            <a:srgbClr val="000000">
              <a:alpha val="78824"/>
            </a:srgbClr>
          </a:solidFill>
        </p:spPr>
      </p:pic>
      <mc:AlternateContent xmlns:mc="http://schemas.openxmlformats.org/markup-compatibility/2006">
        <mc:Choice xmlns:a14="http://schemas.microsoft.com/office/drawing/2010/main" Requires="a14">
          <p:sp>
            <p:nvSpPr>
              <p:cNvPr id="2" name="Title 1">
                <a:extLst>
                  <a:ext uri="{FF2B5EF4-FFF2-40B4-BE49-F238E27FC236}">
                    <a16:creationId xmlns:a16="http://schemas.microsoft.com/office/drawing/2014/main" id="{7949EF1E-04E8-A0EC-2AA8-05F485DB23C2}"/>
                  </a:ext>
                </a:extLst>
              </p:cNvPr>
              <p:cNvSpPr>
                <a:spLocks noGrp="1"/>
              </p:cNvSpPr>
              <p:nvPr>
                <p:ph type="title"/>
              </p:nvPr>
            </p:nvSpPr>
            <p:spPr>
              <a:xfrm>
                <a:off x="1077686" y="355078"/>
                <a:ext cx="9373821" cy="738784"/>
              </a:xfr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a:lstStyle/>
              <a:p>
                <a:pPr algn="ctr"/>
                <a:r>
                  <a:rPr lang="en-US" sz="2400" b="1" dirty="0"/>
                  <a:t>IEEE</a:t>
                </a:r>
                <a14:m>
                  <m:oMath xmlns:m="http://schemas.openxmlformats.org/officeDocument/2006/math">
                    <m:r>
                      <a:rPr lang="en-US" sz="2400" b="1" i="1" smtClean="0">
                        <a:latin typeface="Cambria Math" panose="02040503050406030204" pitchFamily="18" charset="0"/>
                      </a:rPr>
                      <m:t>𝟏𝟐𝟑</m:t>
                    </m:r>
                  </m:oMath>
                </a14:m>
                <a:r>
                  <a:rPr lang="en-US" sz="2400" dirty="0"/>
                  <a:t>_</a:t>
                </a:r>
                <a14:m>
                  <m:oMath xmlns:m="http://schemas.openxmlformats.org/officeDocument/2006/math">
                    <m:r>
                      <a:rPr lang="en-US" sz="2400" b="1" i="1" dirty="0" smtClean="0">
                        <a:latin typeface="Cambria Math" panose="02040503050406030204" pitchFamily="18" charset="0"/>
                      </a:rPr>
                      <m:t>𝟏</m:t>
                    </m:r>
                  </m:oMath>
                </a14:m>
                <a:r>
                  <a:rPr lang="en-US" sz="2400" dirty="0" err="1"/>
                  <a:t>ph</a:t>
                </a:r>
                <a:r>
                  <a:rPr lang="en-US" sz="2400" dirty="0"/>
                  <a:t>: MP</a:t>
                </a:r>
                <a:r>
                  <a:rPr lang="en-US" sz="2400" dirty="0">
                    <a:solidFill>
                      <a:schemeClr val="accent3"/>
                    </a:solidFill>
                  </a:rPr>
                  <a:t>C</a:t>
                </a:r>
                <a:r>
                  <a:rPr lang="en-US" sz="2400" dirty="0"/>
                  <a:t>OPF </a:t>
                </a:r>
                <a:r>
                  <a:rPr lang="en-US" sz="2400" b="1" dirty="0"/>
                  <a:t>Run for </a:t>
                </a:r>
                <a14:m>
                  <m:oMath xmlns:m="http://schemas.openxmlformats.org/officeDocument/2006/math">
                    <m:r>
                      <a:rPr lang="en-US" sz="2400" b="1" i="1" smtClean="0">
                        <a:latin typeface="Cambria Math" panose="02040503050406030204" pitchFamily="18" charset="0"/>
                      </a:rPr>
                      <m:t>𝑻</m:t>
                    </m:r>
                    <m:r>
                      <a:rPr lang="en-US" sz="2400" b="1" i="1" smtClean="0">
                        <a:latin typeface="Cambria Math" panose="02040503050406030204" pitchFamily="18" charset="0"/>
                      </a:rPr>
                      <m:t>=</m:t>
                    </m:r>
                    <m:r>
                      <a:rPr lang="en-US" sz="2400" b="1" i="1" smtClean="0">
                        <a:latin typeface="Cambria Math" panose="02040503050406030204" pitchFamily="18" charset="0"/>
                      </a:rPr>
                      <m:t>𝟏𝟔</m:t>
                    </m:r>
                    <m:r>
                      <a:rPr lang="en-US" sz="2400" b="1" i="1" smtClean="0">
                        <a:latin typeface="Cambria Math" panose="02040503050406030204" pitchFamily="18" charset="0"/>
                      </a:rPr>
                      <m:t>, </m:t>
                    </m:r>
                    <m:r>
                      <a:rPr lang="en-US" sz="2400" b="1" i="1" smtClean="0">
                        <a:latin typeface="Cambria Math" panose="02040503050406030204" pitchFamily="18" charset="0"/>
                      </a:rPr>
                      <m:t>𝑷𝑽</m:t>
                    </m:r>
                    <m:r>
                      <a:rPr lang="en-US" sz="2400" b="1" i="1" smtClean="0">
                        <a:latin typeface="Cambria Math" panose="02040503050406030204" pitchFamily="18" charset="0"/>
                      </a:rPr>
                      <m:t>=</m:t>
                    </m:r>
                    <m:r>
                      <a:rPr lang="en-US" sz="2400" b="1" i="1" smtClean="0">
                        <a:latin typeface="Cambria Math" panose="02040503050406030204" pitchFamily="18" charset="0"/>
                      </a:rPr>
                      <m:t>𝟐𝟎</m:t>
                    </m:r>
                    <m:r>
                      <a:rPr lang="en-US" sz="2400" b="1" i="1" smtClean="0">
                        <a:latin typeface="Cambria Math" panose="02040503050406030204" pitchFamily="18" charset="0"/>
                      </a:rPr>
                      <m:t>%, </m:t>
                    </m:r>
                    <m:r>
                      <a:rPr lang="en-US" sz="2400" b="1" i="1" smtClean="0">
                        <a:latin typeface="Cambria Math" panose="02040503050406030204" pitchFamily="18" charset="0"/>
                      </a:rPr>
                      <m:t>𝑩𝒂𝒕𝒕</m:t>
                    </m:r>
                    <m:r>
                      <a:rPr lang="en-US" sz="2400" b="1" i="1" smtClean="0">
                        <a:latin typeface="Cambria Math" panose="02040503050406030204" pitchFamily="18" charset="0"/>
                      </a:rPr>
                      <m:t>=</m:t>
                    </m:r>
                    <m:r>
                      <a:rPr lang="en-US" sz="2400" b="1" i="1" smtClean="0">
                        <a:latin typeface="Cambria Math" panose="02040503050406030204" pitchFamily="18" charset="0"/>
                      </a:rPr>
                      <m:t>𝟑𝟎</m:t>
                    </m:r>
                    <m:r>
                      <a:rPr lang="en-US" sz="2400" b="1" i="1" smtClean="0">
                        <a:latin typeface="Cambria Math" panose="02040503050406030204" pitchFamily="18" charset="0"/>
                      </a:rPr>
                      <m:t>%</m:t>
                    </m:r>
                  </m:oMath>
                </a14:m>
                <a:endParaRPr lang="en-US" sz="2400" dirty="0"/>
              </a:p>
            </p:txBody>
          </p:sp>
        </mc:Choice>
        <mc:Fallback>
          <p:sp>
            <p:nvSpPr>
              <p:cNvPr id="2" name="Title 1">
                <a:extLst>
                  <a:ext uri="{FF2B5EF4-FFF2-40B4-BE49-F238E27FC236}">
                    <a16:creationId xmlns:a16="http://schemas.microsoft.com/office/drawing/2014/main" id="{7949EF1E-04E8-A0EC-2AA8-05F485DB23C2}"/>
                  </a:ext>
                </a:extLst>
              </p:cNvPr>
              <p:cNvSpPr>
                <a:spLocks noGrp="1" noRot="1" noChangeAspect="1" noMove="1" noResize="1" noEditPoints="1" noAdjustHandles="1" noChangeArrowheads="1" noChangeShapeType="1" noTextEdit="1"/>
              </p:cNvSpPr>
              <p:nvPr>
                <p:ph type="title"/>
              </p:nvPr>
            </p:nvSpPr>
            <p:spPr>
              <a:xfrm>
                <a:off x="1077686" y="355078"/>
                <a:ext cx="9373821" cy="738784"/>
              </a:xfrm>
              <a:blipFill>
                <a:blip r:embed="rId10"/>
                <a:stretch>
                  <a:fillRect b="-25620"/>
                </a:stretch>
              </a:blipFill>
              <a:ln>
                <a:noFill/>
              </a:ln>
            </p:spPr>
            <p:txBody>
              <a:bodyPr/>
              <a:lstStyle/>
              <a:p>
                <a:r>
                  <a:rPr lang="en-US">
                    <a:noFill/>
                  </a:rPr>
                  <a:t> </a:t>
                </a:r>
              </a:p>
            </p:txBody>
          </p:sp>
        </mc:Fallback>
      </mc:AlternateContent>
      <p:pic>
        <p:nvPicPr>
          <p:cNvPr id="5" name="Picture 4">
            <a:extLst>
              <a:ext uri="{FF2B5EF4-FFF2-40B4-BE49-F238E27FC236}">
                <a16:creationId xmlns:a16="http://schemas.microsoft.com/office/drawing/2014/main" id="{2B7D456E-D719-5449-D876-4285976527B7}"/>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475995" y="1623911"/>
            <a:ext cx="3777657" cy="869311"/>
          </a:xfrm>
          <a:prstGeom prst="rect">
            <a:avLst/>
          </a:prstGeom>
        </p:spPr>
      </p:pic>
      <p:sp>
        <p:nvSpPr>
          <p:cNvPr id="6" name="TextBox 5">
            <a:extLst>
              <a:ext uri="{FF2B5EF4-FFF2-40B4-BE49-F238E27FC236}">
                <a16:creationId xmlns:a16="http://schemas.microsoft.com/office/drawing/2014/main" id="{4B80714A-FC09-3D57-3CA1-7C8A6C0817EF}"/>
              </a:ext>
            </a:extLst>
          </p:cNvPr>
          <p:cNvSpPr txBox="1"/>
          <p:nvPr/>
        </p:nvSpPr>
        <p:spPr>
          <a:xfrm>
            <a:off x="66154" y="3149208"/>
            <a:ext cx="2734492" cy="338554"/>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orbel"/>
                <a:ea typeface="+mn-ea"/>
                <a:cs typeface="+mn-cs"/>
              </a:rPr>
              <a:t>MPCOPF Simulation Results</a:t>
            </a:r>
          </a:p>
        </p:txBody>
      </p:sp>
      <p:sp>
        <p:nvSpPr>
          <p:cNvPr id="8" name="TextBox 7">
            <a:extLst>
              <a:ext uri="{FF2B5EF4-FFF2-40B4-BE49-F238E27FC236}">
                <a16:creationId xmlns:a16="http://schemas.microsoft.com/office/drawing/2014/main" id="{5BF9FE4A-9C8C-F08F-7DB3-31CB59AEC146}"/>
              </a:ext>
            </a:extLst>
          </p:cNvPr>
          <p:cNvSpPr txBox="1"/>
          <p:nvPr/>
        </p:nvSpPr>
        <p:spPr>
          <a:xfrm>
            <a:off x="5917795" y="3090446"/>
            <a:ext cx="2734492" cy="338554"/>
          </a:xfrm>
          <a:prstGeom prst="rect">
            <a:avLst/>
          </a:prstGeom>
          <a:solidFill>
            <a:schemeClr val="accent4"/>
          </a:solidFill>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orbel"/>
                <a:ea typeface="+mn-ea"/>
                <a:cs typeface="+mn-cs"/>
              </a:rPr>
              <a:t>OpenDSS Powerflow Results</a:t>
            </a:r>
          </a:p>
        </p:txBody>
      </p:sp>
      <p:sp>
        <p:nvSpPr>
          <p:cNvPr id="7" name="Rectangle 6">
            <a:extLst>
              <a:ext uri="{FF2B5EF4-FFF2-40B4-BE49-F238E27FC236}">
                <a16:creationId xmlns:a16="http://schemas.microsoft.com/office/drawing/2014/main" id="{FE4D3CCF-9648-A491-4DA4-E2141EBAC55B}"/>
              </a:ext>
            </a:extLst>
          </p:cNvPr>
          <p:cNvSpPr/>
          <p:nvPr/>
        </p:nvSpPr>
        <p:spPr>
          <a:xfrm>
            <a:off x="680446" y="6108466"/>
            <a:ext cx="4579520" cy="242726"/>
          </a:xfrm>
          <a:prstGeom prst="rect">
            <a:avLst/>
          </a:prstGeom>
          <a:solidFill>
            <a:srgbClr val="00B050">
              <a:alpha val="29020"/>
            </a:srgbClr>
          </a:solidFill>
          <a:ln w="12700">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12" name="TextBox 11">
            <a:extLst>
              <a:ext uri="{FF2B5EF4-FFF2-40B4-BE49-F238E27FC236}">
                <a16:creationId xmlns:a16="http://schemas.microsoft.com/office/drawing/2014/main" id="{E8834107-480E-B9C5-C8DE-B0441B026BEE}"/>
              </a:ext>
            </a:extLst>
          </p:cNvPr>
          <p:cNvSpPr txBox="1"/>
          <p:nvPr/>
        </p:nvSpPr>
        <p:spPr>
          <a:xfrm>
            <a:off x="5209033" y="6104288"/>
            <a:ext cx="886968" cy="338554"/>
          </a:xfrm>
          <a:prstGeom prst="rect">
            <a:avLst/>
          </a:prstGeom>
          <a:solidFill>
            <a:srgbClr val="2D6E6D"/>
          </a:solidFill>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Corbel"/>
                <a:ea typeface="+mn-ea"/>
                <a:cs typeface="+mn-cs"/>
              </a:rPr>
              <a:t>Timings</a:t>
            </a:r>
          </a:p>
        </p:txBody>
      </p:sp>
      <p:sp>
        <p:nvSpPr>
          <p:cNvPr id="24" name="Rectangle 23">
            <a:extLst>
              <a:ext uri="{FF2B5EF4-FFF2-40B4-BE49-F238E27FC236}">
                <a16:creationId xmlns:a16="http://schemas.microsoft.com/office/drawing/2014/main" id="{600A5E2A-E165-72BA-0F47-F78D9BE84366}"/>
              </a:ext>
            </a:extLst>
          </p:cNvPr>
          <p:cNvSpPr/>
          <p:nvPr/>
        </p:nvSpPr>
        <p:spPr>
          <a:xfrm>
            <a:off x="678284" y="5399732"/>
            <a:ext cx="4579520" cy="182505"/>
          </a:xfrm>
          <a:prstGeom prst="rect">
            <a:avLst/>
          </a:prstGeom>
          <a:solidFill>
            <a:srgbClr val="FFC000">
              <a:alpha val="23922"/>
            </a:srgbClr>
          </a:solidFill>
          <a:ln w="12700">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A8D148D0-7FC2-5821-BCCB-FE4840D29A30}"/>
                  </a:ext>
                </a:extLst>
              </p:cNvPr>
              <p:cNvSpPr txBox="1"/>
              <p:nvPr/>
            </p:nvSpPr>
            <p:spPr>
              <a:xfrm>
                <a:off x="5260635" y="5346923"/>
                <a:ext cx="1054928" cy="338554"/>
              </a:xfrm>
              <a:prstGeom prst="rect">
                <a:avLst/>
              </a:prstGeom>
              <a:solidFill>
                <a:srgbClr val="FFC000">
                  <a:alpha val="18824"/>
                </a:srgbClr>
              </a:solidFill>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sSubPr>
                        <m:e>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𝑃</m:t>
                          </m:r>
                        </m:e>
                        <m:sub>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𝑆𝑢𝑏𝑠𝑃𝑒𝑎𝑘</m:t>
                          </m:r>
                        </m:sub>
                      </m:sSub>
                    </m:oMath>
                  </m:oMathPara>
                </a14:m>
                <a:endParaRPr kumimoji="0" lang="en-US" sz="1600" b="0" i="0" u="none" strike="noStrike" kern="1200" cap="none" spc="0" normalizeH="0" baseline="0" noProof="0" dirty="0">
                  <a:ln>
                    <a:noFill/>
                  </a:ln>
                  <a:solidFill>
                    <a:srgbClr val="FFFFFF"/>
                  </a:solidFill>
                  <a:effectLst/>
                  <a:uLnTx/>
                  <a:uFillTx/>
                  <a:latin typeface="Corbel"/>
                  <a:ea typeface="+mn-ea"/>
                  <a:cs typeface="+mn-cs"/>
                </a:endParaRPr>
              </a:p>
            </p:txBody>
          </p:sp>
        </mc:Choice>
        <mc:Fallback xmlns="">
          <p:sp>
            <p:nvSpPr>
              <p:cNvPr id="25" name="TextBox 24">
                <a:extLst>
                  <a:ext uri="{FF2B5EF4-FFF2-40B4-BE49-F238E27FC236}">
                    <a16:creationId xmlns:a16="http://schemas.microsoft.com/office/drawing/2014/main" id="{A6D4F52D-A0BA-184F-3D5C-D42DFF72326B}"/>
                  </a:ext>
                </a:extLst>
              </p:cNvPr>
              <p:cNvSpPr txBox="1">
                <a:spLocks noRot="1" noChangeAspect="1" noMove="1" noResize="1" noEditPoints="1" noAdjustHandles="1" noChangeArrowheads="1" noChangeShapeType="1" noTextEdit="1"/>
              </p:cNvSpPr>
              <p:nvPr/>
            </p:nvSpPr>
            <p:spPr>
              <a:xfrm>
                <a:off x="5260635" y="5346923"/>
                <a:ext cx="1054928" cy="338554"/>
              </a:xfrm>
              <a:prstGeom prst="rect">
                <a:avLst/>
              </a:prstGeom>
              <a:blipFill>
                <a:blip r:embed="rId12"/>
                <a:stretch>
                  <a:fillRect/>
                </a:stretch>
              </a:blipFill>
            </p:spPr>
            <p:txBody>
              <a:bodyPr/>
              <a:lstStyle/>
              <a:p>
                <a:r>
                  <a:rPr lang="en-US">
                    <a:noFill/>
                  </a:rPr>
                  <a:t> </a:t>
                </a:r>
              </a:p>
            </p:txBody>
          </p:sp>
        </mc:Fallback>
      </mc:AlternateContent>
      <p:sp>
        <p:nvSpPr>
          <p:cNvPr id="26" name="Rectangle 25">
            <a:extLst>
              <a:ext uri="{FF2B5EF4-FFF2-40B4-BE49-F238E27FC236}">
                <a16:creationId xmlns:a16="http://schemas.microsoft.com/office/drawing/2014/main" id="{EF2EFA1B-5F3C-0957-5742-79702D85C34E}"/>
              </a:ext>
            </a:extLst>
          </p:cNvPr>
          <p:cNvSpPr/>
          <p:nvPr/>
        </p:nvSpPr>
        <p:spPr>
          <a:xfrm>
            <a:off x="396898" y="2291831"/>
            <a:ext cx="3528040" cy="205877"/>
          </a:xfrm>
          <a:prstGeom prst="rect">
            <a:avLst/>
          </a:prstGeom>
          <a:solidFill>
            <a:srgbClr val="FFC000">
              <a:alpha val="23922"/>
            </a:srgbClr>
          </a:solidFill>
          <a:ln w="12700">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4" name="TextBox 3">
            <a:extLst>
              <a:ext uri="{FF2B5EF4-FFF2-40B4-BE49-F238E27FC236}">
                <a16:creationId xmlns:a16="http://schemas.microsoft.com/office/drawing/2014/main" id="{F80FD835-1072-ABEB-26FF-F69BD7DA439C}"/>
              </a:ext>
            </a:extLst>
          </p:cNvPr>
          <p:cNvSpPr txBox="1"/>
          <p:nvPr/>
        </p:nvSpPr>
        <p:spPr>
          <a:xfrm>
            <a:off x="0" y="0"/>
            <a:ext cx="2469276" cy="523220"/>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Aldhabi" panose="01000000000000000000" pitchFamily="2" charset="-78"/>
                <a:ea typeface="+mn-ea"/>
                <a:cs typeface="Aldhabi" panose="01000000000000000000" pitchFamily="2" charset="-78"/>
              </a:rPr>
              <a:t>OpenDSS Def Profiles</a:t>
            </a:r>
          </a:p>
        </p:txBody>
      </p:sp>
      <p:sp>
        <p:nvSpPr>
          <p:cNvPr id="9" name="TextBox 8">
            <a:extLst>
              <a:ext uri="{FF2B5EF4-FFF2-40B4-BE49-F238E27FC236}">
                <a16:creationId xmlns:a16="http://schemas.microsoft.com/office/drawing/2014/main" id="{D157E78A-0FDB-C4F7-AC7C-1856D1898E5D}"/>
              </a:ext>
            </a:extLst>
          </p:cNvPr>
          <p:cNvSpPr txBox="1"/>
          <p:nvPr/>
        </p:nvSpPr>
        <p:spPr>
          <a:xfrm>
            <a:off x="2469276" y="0"/>
            <a:ext cx="2469276" cy="523220"/>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Aldhabi" panose="01000000000000000000" pitchFamily="2" charset="-78"/>
                <a:ea typeface="+mn-ea"/>
                <a:cs typeface="Aldhabi" panose="01000000000000000000" pitchFamily="2" charset="-78"/>
              </a:rPr>
              <a:t>Substation Power Cost</a:t>
            </a:r>
          </a:p>
        </p:txBody>
      </p:sp>
      <p:sp>
        <p:nvSpPr>
          <p:cNvPr id="31" name="Rectangle 30">
            <a:extLst>
              <a:ext uri="{FF2B5EF4-FFF2-40B4-BE49-F238E27FC236}">
                <a16:creationId xmlns:a16="http://schemas.microsoft.com/office/drawing/2014/main" id="{4BAD477E-9CD9-7757-895C-16C709AF8261}"/>
              </a:ext>
            </a:extLst>
          </p:cNvPr>
          <p:cNvSpPr/>
          <p:nvPr/>
        </p:nvSpPr>
        <p:spPr>
          <a:xfrm>
            <a:off x="678284" y="3659845"/>
            <a:ext cx="3890811" cy="182504"/>
          </a:xfrm>
          <a:prstGeom prst="rect">
            <a:avLst/>
          </a:prstGeom>
          <a:solidFill>
            <a:srgbClr val="0070C0">
              <a:alpha val="14902"/>
            </a:srgbClr>
          </a:solidFill>
          <a:ln w="12700">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32" name="TextBox 31">
            <a:extLst>
              <a:ext uri="{FF2B5EF4-FFF2-40B4-BE49-F238E27FC236}">
                <a16:creationId xmlns:a16="http://schemas.microsoft.com/office/drawing/2014/main" id="{E6EF3840-3F7D-510B-F04F-63FE12AD04EB}"/>
              </a:ext>
            </a:extLst>
          </p:cNvPr>
          <p:cNvSpPr txBox="1"/>
          <p:nvPr/>
        </p:nvSpPr>
        <p:spPr>
          <a:xfrm>
            <a:off x="4569095" y="3585331"/>
            <a:ext cx="1054928" cy="338554"/>
          </a:xfrm>
          <a:prstGeom prst="rect">
            <a:avLst/>
          </a:prstGeom>
          <a:solidFill>
            <a:srgbClr val="0070C0">
              <a:alpha val="50980"/>
            </a:srgbClr>
          </a:solidFill>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Corbel"/>
                <a:ea typeface="+mn-ea"/>
                <a:cs typeface="+mn-cs"/>
              </a:rPr>
              <a:t>Objective</a:t>
            </a:r>
          </a:p>
        </p:txBody>
      </p:sp>
      <p:sp>
        <p:nvSpPr>
          <p:cNvPr id="34" name="Rectangle 33">
            <a:extLst>
              <a:ext uri="{FF2B5EF4-FFF2-40B4-BE49-F238E27FC236}">
                <a16:creationId xmlns:a16="http://schemas.microsoft.com/office/drawing/2014/main" id="{8A629EF2-9763-AD09-D515-28811D24EE9D}"/>
              </a:ext>
            </a:extLst>
          </p:cNvPr>
          <p:cNvSpPr/>
          <p:nvPr/>
        </p:nvSpPr>
        <p:spPr>
          <a:xfrm>
            <a:off x="6166606" y="5664289"/>
            <a:ext cx="5703816" cy="903535"/>
          </a:xfrm>
          <a:prstGeom prst="rect">
            <a:avLst/>
          </a:prstGeom>
          <a:solidFill>
            <a:srgbClr val="FE9898">
              <a:alpha val="10196"/>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35" name="Rectangle 34">
            <a:extLst>
              <a:ext uri="{FF2B5EF4-FFF2-40B4-BE49-F238E27FC236}">
                <a16:creationId xmlns:a16="http://schemas.microsoft.com/office/drawing/2014/main" id="{24BBEDDD-A4CA-6E3B-3A27-361D57DBDC1B}"/>
              </a:ext>
            </a:extLst>
          </p:cNvPr>
          <p:cNvSpPr/>
          <p:nvPr/>
        </p:nvSpPr>
        <p:spPr>
          <a:xfrm>
            <a:off x="6166605" y="3748708"/>
            <a:ext cx="3890811" cy="182504"/>
          </a:xfrm>
          <a:prstGeom prst="rect">
            <a:avLst/>
          </a:prstGeom>
          <a:solidFill>
            <a:srgbClr val="0070C0">
              <a:alpha val="14902"/>
            </a:srgbClr>
          </a:solidFill>
          <a:ln w="12700">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36" name="TextBox 35">
            <a:extLst>
              <a:ext uri="{FF2B5EF4-FFF2-40B4-BE49-F238E27FC236}">
                <a16:creationId xmlns:a16="http://schemas.microsoft.com/office/drawing/2014/main" id="{AB0122B5-4F97-5E12-423F-3F896552A985}"/>
              </a:ext>
            </a:extLst>
          </p:cNvPr>
          <p:cNvSpPr txBox="1"/>
          <p:nvPr/>
        </p:nvSpPr>
        <p:spPr>
          <a:xfrm>
            <a:off x="10004119" y="3670683"/>
            <a:ext cx="1054928" cy="338554"/>
          </a:xfrm>
          <a:prstGeom prst="rect">
            <a:avLst/>
          </a:prstGeom>
          <a:solidFill>
            <a:srgbClr val="0070C0">
              <a:alpha val="50980"/>
            </a:srgbClr>
          </a:solidFill>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Corbel"/>
                <a:ea typeface="+mn-ea"/>
                <a:cs typeface="+mn-cs"/>
              </a:rPr>
              <a:t>Objective</a:t>
            </a:r>
          </a:p>
        </p:txBody>
      </p:sp>
      <p:sp>
        <p:nvSpPr>
          <p:cNvPr id="37" name="TextBox 36">
            <a:extLst>
              <a:ext uri="{FF2B5EF4-FFF2-40B4-BE49-F238E27FC236}">
                <a16:creationId xmlns:a16="http://schemas.microsoft.com/office/drawing/2014/main" id="{104950DC-53D3-C96B-7DCB-0C4F68842CA3}"/>
              </a:ext>
            </a:extLst>
          </p:cNvPr>
          <p:cNvSpPr txBox="1"/>
          <p:nvPr/>
        </p:nvSpPr>
        <p:spPr>
          <a:xfrm>
            <a:off x="10792684" y="4927361"/>
            <a:ext cx="1054928" cy="307777"/>
          </a:xfrm>
          <a:prstGeom prst="rect">
            <a:avLst/>
          </a:prstGeom>
          <a:solidFill>
            <a:srgbClr val="BF0000">
              <a:alpha val="50980"/>
            </a:srgbClr>
          </a:solidFill>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FFFFFF"/>
                </a:solidFill>
                <a:effectLst/>
                <a:uLnTx/>
                <a:uFillTx/>
                <a:latin typeface="Corbel"/>
                <a:ea typeface="+mn-ea"/>
                <a:cs typeface="+mn-cs"/>
              </a:rPr>
              <a:t>Miscomputation - will be fixed later</a:t>
            </a:r>
          </a:p>
        </p:txBody>
      </p:sp>
      <p:sp>
        <p:nvSpPr>
          <p:cNvPr id="33" name="TextBox 32">
            <a:extLst>
              <a:ext uri="{FF2B5EF4-FFF2-40B4-BE49-F238E27FC236}">
                <a16:creationId xmlns:a16="http://schemas.microsoft.com/office/drawing/2014/main" id="{D88F62F3-7A1B-A953-D044-072A8F4AEF66}"/>
              </a:ext>
            </a:extLst>
          </p:cNvPr>
          <p:cNvSpPr txBox="1"/>
          <p:nvPr/>
        </p:nvSpPr>
        <p:spPr>
          <a:xfrm>
            <a:off x="10155258" y="5552504"/>
            <a:ext cx="1391654" cy="584775"/>
          </a:xfrm>
          <a:prstGeom prst="rect">
            <a:avLst/>
          </a:prstGeom>
          <a:solidFill>
            <a:srgbClr val="C00000"/>
          </a:solidFill>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Corbel"/>
                <a:ea typeface="+mn-ea"/>
                <a:cs typeface="+mn-cs"/>
              </a:rPr>
              <a:t>High Discrepancies</a:t>
            </a:r>
          </a:p>
        </p:txBody>
      </p:sp>
      <p:sp>
        <p:nvSpPr>
          <p:cNvPr id="10" name="TextBox 9">
            <a:extLst>
              <a:ext uri="{FF2B5EF4-FFF2-40B4-BE49-F238E27FC236}">
                <a16:creationId xmlns:a16="http://schemas.microsoft.com/office/drawing/2014/main" id="{EFA93832-6A24-5E2C-948A-2533AC371C8F}"/>
              </a:ext>
            </a:extLst>
          </p:cNvPr>
          <p:cNvSpPr txBox="1"/>
          <p:nvPr/>
        </p:nvSpPr>
        <p:spPr>
          <a:xfrm>
            <a:off x="4386904" y="1972578"/>
            <a:ext cx="3139798" cy="830997"/>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i="0" u="none" strike="noStrike" kern="1200" cap="none" spc="0" normalizeH="0" baseline="0" noProof="0" dirty="0">
                <a:ln>
                  <a:noFill/>
                </a:ln>
                <a:solidFill>
                  <a:srgbClr val="FF0000"/>
                </a:solidFill>
                <a:effectLst/>
                <a:highlight>
                  <a:srgbClr val="FFFF00"/>
                </a:highlight>
                <a:uLnTx/>
                <a:uFillTx/>
                <a:latin typeface="Corbel"/>
                <a:ea typeface="+mn-ea"/>
                <a:cs typeface="+mn-cs"/>
              </a:rPr>
              <a:t>Converged to Infeasible Solution!</a:t>
            </a:r>
          </a:p>
        </p:txBody>
      </p:sp>
    </p:spTree>
    <p:extLst>
      <p:ext uri="{BB962C8B-B14F-4D97-AF65-F5344CB8AC3E}">
        <p14:creationId xmlns:p14="http://schemas.microsoft.com/office/powerpoint/2010/main" val="33133460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accent2"/>
          </a:bgClr>
        </a:pattFill>
        <a:effectLst/>
      </p:bgPr>
    </p:bg>
    <p:spTree>
      <p:nvGrpSpPr>
        <p:cNvPr id="1" name="">
          <a:extLst>
            <a:ext uri="{FF2B5EF4-FFF2-40B4-BE49-F238E27FC236}">
              <a16:creationId xmlns:a16="http://schemas.microsoft.com/office/drawing/2014/main" id="{D5D14441-552C-DA0F-F1FD-C61DF502ADAE}"/>
            </a:ext>
          </a:extLst>
        </p:cNvPr>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a:extLst>
                  <a:ext uri="{FF2B5EF4-FFF2-40B4-BE49-F238E27FC236}">
                    <a16:creationId xmlns:a16="http://schemas.microsoft.com/office/drawing/2014/main" id="{08BB589B-C7E6-3512-4F15-820E18349FD3}"/>
                  </a:ext>
                </a:extLst>
              </p:cNvPr>
              <p:cNvSpPr>
                <a:spLocks noGrp="1"/>
              </p:cNvSpPr>
              <p:nvPr>
                <p:ph type="title"/>
              </p:nvPr>
            </p:nvSpPr>
            <p:spPr>
              <a:xfrm>
                <a:off x="1077686" y="355078"/>
                <a:ext cx="9373821" cy="738784"/>
              </a:xfrm>
            </p:spPr>
            <p:txBody>
              <a:bodyPr/>
              <a:lstStyle/>
              <a:p>
                <a:pPr algn="ctr"/>
                <a:r>
                  <a:rPr lang="en-US" sz="2400" dirty="0"/>
                  <a:t>IEEE</a:t>
                </a:r>
                <a14:m>
                  <m:oMath xmlns:m="http://schemas.openxmlformats.org/officeDocument/2006/math">
                    <m:r>
                      <a:rPr lang="en-US" sz="2400" i="1">
                        <a:latin typeface="Cambria Math" panose="02040503050406030204" pitchFamily="18" charset="0"/>
                      </a:rPr>
                      <m:t>𝟏𝟐𝟑</m:t>
                    </m:r>
                  </m:oMath>
                </a14:m>
                <a:r>
                  <a:rPr lang="en-US" sz="2400" dirty="0"/>
                  <a:t>_</a:t>
                </a:r>
                <a14:m>
                  <m:oMath xmlns:m="http://schemas.openxmlformats.org/officeDocument/2006/math">
                    <m:r>
                      <a:rPr lang="en-US" sz="2400" i="1" dirty="0">
                        <a:latin typeface="Cambria Math" panose="02040503050406030204" pitchFamily="18" charset="0"/>
                      </a:rPr>
                      <m:t>𝟏</m:t>
                    </m:r>
                  </m:oMath>
                </a14:m>
                <a:r>
                  <a:rPr lang="en-US" sz="2400" dirty="0"/>
                  <a:t>ph: </a:t>
                </a:r>
                <a:r>
                  <a:rPr lang="en-US" sz="2400" b="1" dirty="0"/>
                  <a:t>MP</a:t>
                </a:r>
                <a:r>
                  <a:rPr lang="en-US" sz="2400" dirty="0">
                    <a:solidFill>
                      <a:schemeClr val="accent3">
                        <a:lumMod val="60000"/>
                        <a:lumOff val="40000"/>
                      </a:schemeClr>
                    </a:solidFill>
                  </a:rPr>
                  <a:t>C</a:t>
                </a:r>
                <a:r>
                  <a:rPr lang="en-US" sz="2400" b="1" dirty="0"/>
                  <a:t>OPF Run for </a:t>
                </a:r>
                <a14:m>
                  <m:oMath xmlns:m="http://schemas.openxmlformats.org/officeDocument/2006/math">
                    <m:r>
                      <a:rPr lang="en-US" sz="2400" b="1" i="1" smtClean="0">
                        <a:latin typeface="Cambria Math" panose="02040503050406030204" pitchFamily="18" charset="0"/>
                      </a:rPr>
                      <m:t>𝑻</m:t>
                    </m:r>
                    <m:r>
                      <a:rPr lang="en-US" sz="2400" b="1" i="1" smtClean="0">
                        <a:latin typeface="Cambria Math" panose="02040503050406030204" pitchFamily="18" charset="0"/>
                      </a:rPr>
                      <m:t>=</m:t>
                    </m:r>
                    <m:r>
                      <a:rPr lang="en-US" sz="2400" b="1" i="1" smtClean="0">
                        <a:latin typeface="Cambria Math" panose="02040503050406030204" pitchFamily="18" charset="0"/>
                      </a:rPr>
                      <m:t>𝟏𝟔</m:t>
                    </m:r>
                    <m:r>
                      <a:rPr lang="en-US" sz="2400" b="1" i="1" smtClean="0">
                        <a:latin typeface="Cambria Math" panose="02040503050406030204" pitchFamily="18" charset="0"/>
                      </a:rPr>
                      <m:t>, </m:t>
                    </m:r>
                    <m:r>
                      <a:rPr lang="en-US" sz="2400" b="1" i="1" smtClean="0">
                        <a:latin typeface="Cambria Math" panose="02040503050406030204" pitchFamily="18" charset="0"/>
                      </a:rPr>
                      <m:t>𝑷𝑽</m:t>
                    </m:r>
                    <m:r>
                      <a:rPr lang="en-US" sz="2400" b="1" i="1" smtClean="0">
                        <a:latin typeface="Cambria Math" panose="02040503050406030204" pitchFamily="18" charset="0"/>
                      </a:rPr>
                      <m:t>=</m:t>
                    </m:r>
                    <m:r>
                      <a:rPr lang="en-US" sz="2400" b="1" i="1" smtClean="0">
                        <a:latin typeface="Cambria Math" panose="02040503050406030204" pitchFamily="18" charset="0"/>
                      </a:rPr>
                      <m:t>𝟐𝟎</m:t>
                    </m:r>
                    <m:r>
                      <a:rPr lang="en-US" sz="2400" b="1" i="1" smtClean="0">
                        <a:latin typeface="Cambria Math" panose="02040503050406030204" pitchFamily="18" charset="0"/>
                      </a:rPr>
                      <m:t>%, </m:t>
                    </m:r>
                    <m:r>
                      <a:rPr lang="en-US" sz="2400" b="1" i="1" smtClean="0">
                        <a:latin typeface="Cambria Math" panose="02040503050406030204" pitchFamily="18" charset="0"/>
                      </a:rPr>
                      <m:t>𝑩𝒂𝒕𝒕</m:t>
                    </m:r>
                    <m:r>
                      <a:rPr lang="en-US" sz="2400" b="1" i="1" smtClean="0">
                        <a:latin typeface="Cambria Math" panose="02040503050406030204" pitchFamily="18" charset="0"/>
                      </a:rPr>
                      <m:t>=</m:t>
                    </m:r>
                    <m:r>
                      <a:rPr lang="en-US" sz="2400" b="1" i="1" smtClean="0">
                        <a:latin typeface="Cambria Math" panose="02040503050406030204" pitchFamily="18" charset="0"/>
                      </a:rPr>
                      <m:t>𝟑𝟎</m:t>
                    </m:r>
                    <m:r>
                      <a:rPr lang="en-US" sz="2400" b="1" i="1" smtClean="0">
                        <a:latin typeface="Cambria Math" panose="02040503050406030204" pitchFamily="18" charset="0"/>
                      </a:rPr>
                      <m:t>%</m:t>
                    </m:r>
                  </m:oMath>
                </a14:m>
                <a:endParaRPr lang="en-US" sz="2800" dirty="0"/>
              </a:p>
            </p:txBody>
          </p:sp>
        </mc:Choice>
        <mc:Fallback>
          <p:sp>
            <p:nvSpPr>
              <p:cNvPr id="2" name="Title 1">
                <a:extLst>
                  <a:ext uri="{FF2B5EF4-FFF2-40B4-BE49-F238E27FC236}">
                    <a16:creationId xmlns:a16="http://schemas.microsoft.com/office/drawing/2014/main" id="{08BB589B-C7E6-3512-4F15-820E18349FD3}"/>
                  </a:ext>
                </a:extLst>
              </p:cNvPr>
              <p:cNvSpPr>
                <a:spLocks noGrp="1" noRot="1" noChangeAspect="1" noMove="1" noResize="1" noEditPoints="1" noAdjustHandles="1" noChangeArrowheads="1" noChangeShapeType="1" noTextEdit="1"/>
              </p:cNvSpPr>
              <p:nvPr>
                <p:ph type="title"/>
              </p:nvPr>
            </p:nvSpPr>
            <p:spPr>
              <a:xfrm>
                <a:off x="1077686" y="355078"/>
                <a:ext cx="9373821" cy="738784"/>
              </a:xfrm>
              <a:blipFill>
                <a:blip r:embed="rId2"/>
                <a:stretch>
                  <a:fillRect b="-25620"/>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556C1D7A-B5B4-F69F-EF9F-50BE6DC0F62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25358" y="1159393"/>
            <a:ext cx="3657597" cy="2438398"/>
          </a:xfrm>
          <a:prstGeom prst="rect">
            <a:avLst/>
          </a:prstGeom>
        </p:spPr>
      </p:pic>
      <p:pic>
        <p:nvPicPr>
          <p:cNvPr id="14" name="Picture 13">
            <a:extLst>
              <a:ext uri="{FF2B5EF4-FFF2-40B4-BE49-F238E27FC236}">
                <a16:creationId xmlns:a16="http://schemas.microsoft.com/office/drawing/2014/main" id="{21FE1C4D-F89F-9B08-D654-5E588A1D80D4}"/>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327828" y="1159393"/>
            <a:ext cx="3658989" cy="2439326"/>
          </a:xfrm>
          <a:prstGeom prst="rect">
            <a:avLst/>
          </a:prstGeom>
        </p:spPr>
      </p:pic>
      <p:pic>
        <p:nvPicPr>
          <p:cNvPr id="5" name="Picture 4">
            <a:extLst>
              <a:ext uri="{FF2B5EF4-FFF2-40B4-BE49-F238E27FC236}">
                <a16:creationId xmlns:a16="http://schemas.microsoft.com/office/drawing/2014/main" id="{B1134AE9-342F-DA8E-4D55-29017AD8DC9F}"/>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25358" y="3846710"/>
            <a:ext cx="3657597" cy="2438398"/>
          </a:xfrm>
          <a:prstGeom prst="rect">
            <a:avLst/>
          </a:prstGeom>
        </p:spPr>
      </p:pic>
      <p:pic>
        <p:nvPicPr>
          <p:cNvPr id="9" name="Picture 1">
            <a:extLst>
              <a:ext uri="{FF2B5EF4-FFF2-40B4-BE49-F238E27FC236}">
                <a16:creationId xmlns:a16="http://schemas.microsoft.com/office/drawing/2014/main" id="{2FE5D0CD-A476-5949-069C-B308EC50804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4302059" y="3837848"/>
            <a:ext cx="3657597" cy="243839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
            <a:extLst>
              <a:ext uri="{FF2B5EF4-FFF2-40B4-BE49-F238E27FC236}">
                <a16:creationId xmlns:a16="http://schemas.microsoft.com/office/drawing/2014/main" id="{6E8D6DA6-703F-10D3-853C-82E4F1047B3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p:blipFill>
        <p:spPr bwMode="auto">
          <a:xfrm>
            <a:off x="8155086" y="1159393"/>
            <a:ext cx="3631845" cy="242123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
            <a:extLst>
              <a:ext uri="{FF2B5EF4-FFF2-40B4-BE49-F238E27FC236}">
                <a16:creationId xmlns:a16="http://schemas.microsoft.com/office/drawing/2014/main" id="{285C6576-8705-E510-ECB3-BB148893043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p:blipFill>
        <p:spPr bwMode="auto">
          <a:xfrm>
            <a:off x="8109047" y="3828984"/>
            <a:ext cx="3670890" cy="244726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53D610D8-7B56-581C-F347-FC1E0623184A}"/>
              </a:ext>
            </a:extLst>
          </p:cNvPr>
          <p:cNvSpPr txBox="1"/>
          <p:nvPr/>
        </p:nvSpPr>
        <p:spPr>
          <a:xfrm>
            <a:off x="0" y="0"/>
            <a:ext cx="2469276" cy="523220"/>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Aldhabi" panose="01000000000000000000" pitchFamily="2" charset="-78"/>
                <a:ea typeface="+mn-ea"/>
                <a:cs typeface="Aldhabi" panose="01000000000000000000" pitchFamily="2" charset="-78"/>
              </a:rPr>
              <a:t>OpenDSS Def Profiles</a:t>
            </a:r>
          </a:p>
        </p:txBody>
      </p:sp>
      <p:sp>
        <p:nvSpPr>
          <p:cNvPr id="13" name="TextBox 12">
            <a:extLst>
              <a:ext uri="{FF2B5EF4-FFF2-40B4-BE49-F238E27FC236}">
                <a16:creationId xmlns:a16="http://schemas.microsoft.com/office/drawing/2014/main" id="{B878F551-015D-E387-2AA4-C69B5AC456B3}"/>
              </a:ext>
            </a:extLst>
          </p:cNvPr>
          <p:cNvSpPr txBox="1"/>
          <p:nvPr/>
        </p:nvSpPr>
        <p:spPr>
          <a:xfrm>
            <a:off x="2469276" y="0"/>
            <a:ext cx="2469276" cy="523220"/>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Aldhabi" panose="01000000000000000000" pitchFamily="2" charset="-78"/>
                <a:ea typeface="+mn-ea"/>
                <a:cs typeface="Aldhabi" panose="01000000000000000000" pitchFamily="2" charset="-78"/>
              </a:rPr>
              <a:t>Substation Power Cost</a:t>
            </a:r>
          </a:p>
        </p:txBody>
      </p:sp>
      <p:sp>
        <p:nvSpPr>
          <p:cNvPr id="3" name="TextBox 2">
            <a:extLst>
              <a:ext uri="{FF2B5EF4-FFF2-40B4-BE49-F238E27FC236}">
                <a16:creationId xmlns:a16="http://schemas.microsoft.com/office/drawing/2014/main" id="{620160D3-731A-04CB-59B4-BDF56580D84D}"/>
              </a:ext>
            </a:extLst>
          </p:cNvPr>
          <p:cNvSpPr txBox="1"/>
          <p:nvPr/>
        </p:nvSpPr>
        <p:spPr>
          <a:xfrm>
            <a:off x="5154769" y="201189"/>
            <a:ext cx="2923678" cy="307777"/>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dirty="0">
                <a:ln>
                  <a:noFill/>
                </a:ln>
                <a:solidFill>
                  <a:srgbClr val="FF0000"/>
                </a:solidFill>
                <a:effectLst/>
                <a:highlight>
                  <a:srgbClr val="FFFF00"/>
                </a:highlight>
                <a:uLnTx/>
                <a:uFillTx/>
                <a:latin typeface="Corbel"/>
                <a:ea typeface="+mn-ea"/>
                <a:cs typeface="+mn-cs"/>
              </a:rPr>
              <a:t>Converged to Infeasible Solution!</a:t>
            </a:r>
          </a:p>
        </p:txBody>
      </p:sp>
    </p:spTree>
    <p:extLst>
      <p:ext uri="{BB962C8B-B14F-4D97-AF65-F5344CB8AC3E}">
        <p14:creationId xmlns:p14="http://schemas.microsoft.com/office/powerpoint/2010/main" val="14622145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7C5B26-7BCB-437F-FEBE-0D8C4DFBE498}"/>
              </a:ext>
            </a:extLst>
          </p:cNvPr>
          <p:cNvSpPr>
            <a:spLocks noGrp="1"/>
          </p:cNvSpPr>
          <p:nvPr>
            <p:ph type="title"/>
          </p:nvPr>
        </p:nvSpPr>
        <p:spPr/>
        <p:txBody>
          <a:bodyPr/>
          <a:lstStyle/>
          <a:p>
            <a:r>
              <a:rPr lang="en-US" dirty="0"/>
              <a:t>Three Steps for Optimization Implementation </a:t>
            </a:r>
            <a:r>
              <a:rPr lang="en-US" b="0" dirty="0">
                <a:solidFill>
                  <a:schemeClr val="bg1">
                    <a:lumMod val="75000"/>
                  </a:schemeClr>
                </a:solidFill>
              </a:rPr>
              <a:t>(and what will be different for </a:t>
            </a:r>
            <a:r>
              <a:rPr lang="en-US" b="0" dirty="0">
                <a:solidFill>
                  <a:srgbClr val="C2A1D3"/>
                </a:solidFill>
              </a:rPr>
              <a:t>DDP</a:t>
            </a:r>
            <a:r>
              <a:rPr lang="en-US" b="0" dirty="0">
                <a:solidFill>
                  <a:schemeClr val="bg1">
                    <a:lumMod val="75000"/>
                  </a:schemeClr>
                </a:solidFill>
              </a:rPr>
              <a:t>)</a:t>
            </a:r>
            <a:r>
              <a:rPr lang="en-US" dirty="0"/>
              <a:t>:</a:t>
            </a:r>
          </a:p>
        </p:txBody>
      </p:sp>
      <p:sp>
        <p:nvSpPr>
          <p:cNvPr id="3" name="Content Placeholder 2">
            <a:extLst>
              <a:ext uri="{FF2B5EF4-FFF2-40B4-BE49-F238E27FC236}">
                <a16:creationId xmlns:a16="http://schemas.microsoft.com/office/drawing/2014/main" id="{528D6AAB-D53C-146F-BA59-B060787B4214}"/>
              </a:ext>
            </a:extLst>
          </p:cNvPr>
          <p:cNvSpPr>
            <a:spLocks noGrp="1"/>
          </p:cNvSpPr>
          <p:nvPr>
            <p:ph idx="1"/>
          </p:nvPr>
        </p:nvSpPr>
        <p:spPr/>
        <p:txBody>
          <a:bodyPr/>
          <a:lstStyle/>
          <a:p>
            <a:pPr marL="640080" lvl="1" indent="-457200">
              <a:buFont typeface="+mj-lt"/>
              <a:buAutoNum type="arabicPeriod"/>
            </a:pPr>
            <a:r>
              <a:rPr lang="en-US" dirty="0">
                <a:solidFill>
                  <a:srgbClr val="C2A1D3"/>
                </a:solidFill>
              </a:rPr>
              <a:t>[No change] </a:t>
            </a:r>
            <a:r>
              <a:rPr lang="en-US" dirty="0"/>
              <a:t>Loading Simulation Configuration from OpenDSS (.</a:t>
            </a:r>
            <a:r>
              <a:rPr lang="en-US" dirty="0" err="1"/>
              <a:t>dss</a:t>
            </a:r>
            <a:r>
              <a:rPr lang="en-US" dirty="0"/>
              <a:t>) files, Pre-optimization housekeeping</a:t>
            </a:r>
          </a:p>
          <a:p>
            <a:pPr marL="640080" lvl="1" indent="-457200">
              <a:buFont typeface="+mj-lt"/>
              <a:buAutoNum type="arabicPeriod"/>
            </a:pPr>
            <a:r>
              <a:rPr lang="en-US" dirty="0">
                <a:solidFill>
                  <a:srgbClr val="C2A1D3"/>
                </a:solidFill>
              </a:rPr>
              <a:t>[Some change] </a:t>
            </a:r>
            <a:r>
              <a:rPr lang="en-US" dirty="0"/>
              <a:t>Optimization Routine (Temporally brute forced optimization now verified, can be used as ‘Benchmark’ result for checking Optimality Gap)</a:t>
            </a:r>
          </a:p>
          <a:p>
            <a:pPr marL="640080" lvl="1" indent="-457200">
              <a:buFont typeface="+mj-lt"/>
              <a:buAutoNum type="arabicPeriod"/>
            </a:pPr>
            <a:r>
              <a:rPr lang="en-US" dirty="0">
                <a:solidFill>
                  <a:srgbClr val="C2A1D3"/>
                </a:solidFill>
              </a:rPr>
              <a:t>[No change] </a:t>
            </a:r>
            <a:r>
              <a:rPr lang="en-US" dirty="0"/>
              <a:t>Post Optimization result validation via </a:t>
            </a:r>
            <a:r>
              <a:rPr lang="en-US" dirty="0" err="1"/>
              <a:t>OpenDSSDirect</a:t>
            </a:r>
            <a:endParaRPr lang="en-US" dirty="0"/>
          </a:p>
        </p:txBody>
      </p:sp>
      <p:pic>
        <p:nvPicPr>
          <p:cNvPr id="9" name="Picture 8">
            <a:extLst>
              <a:ext uri="{FF2B5EF4-FFF2-40B4-BE49-F238E27FC236}">
                <a16:creationId xmlns:a16="http://schemas.microsoft.com/office/drawing/2014/main" id="{2B4C7630-6631-FCAA-C5D7-BCF4849B6A8A}"/>
              </a:ext>
            </a:extLst>
          </p:cNvPr>
          <p:cNvPicPr>
            <a:picLocks noChangeAspect="1"/>
          </p:cNvPicPr>
          <p:nvPr/>
        </p:nvPicPr>
        <p:blipFill>
          <a:blip r:embed="rId2"/>
          <a:stretch>
            <a:fillRect/>
          </a:stretch>
        </p:blipFill>
        <p:spPr>
          <a:xfrm>
            <a:off x="275040" y="4168664"/>
            <a:ext cx="3134713" cy="1836475"/>
          </a:xfrm>
          <a:prstGeom prst="rect">
            <a:avLst/>
          </a:prstGeom>
        </p:spPr>
      </p:pic>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B1871C9D-034D-897B-CD6A-914B02CBA6F4}"/>
                  </a:ext>
                </a:extLst>
              </p:cNvPr>
              <p:cNvSpPr txBox="1"/>
              <p:nvPr/>
            </p:nvSpPr>
            <p:spPr>
              <a:xfrm>
                <a:off x="0" y="6211669"/>
                <a:ext cx="3589646" cy="646331"/>
              </a:xfrm>
              <a:prstGeom prst="rect">
                <a:avLst/>
              </a:prstGeom>
              <a:noFill/>
            </p:spPr>
            <p:txBody>
              <a:bodyPr wrap="square" rtlCol="0">
                <a:spAutoFit/>
              </a:bodyPr>
              <a:lstStyle/>
              <a:p>
                <a:pPr algn="ctr"/>
                <a:r>
                  <a:rPr lang="en-US" dirty="0">
                    <a:solidFill>
                      <a:schemeClr val="bg1"/>
                    </a:solidFill>
                  </a:rPr>
                  <a:t>Initial Test System: ADS</a:t>
                </a:r>
                <a14:m>
                  <m:oMath xmlns:m="http://schemas.openxmlformats.org/officeDocument/2006/math">
                    <m:r>
                      <a:rPr lang="en-US" i="1" dirty="0" smtClean="0">
                        <a:solidFill>
                          <a:schemeClr val="bg1"/>
                        </a:solidFill>
                        <a:latin typeface="Cambria Math" panose="02040503050406030204" pitchFamily="18" charset="0"/>
                      </a:rPr>
                      <m:t>10</m:t>
                    </m:r>
                  </m:oMath>
                </a14:m>
                <a:r>
                  <a:rPr lang="en-US" dirty="0">
                    <a:solidFill>
                      <a:schemeClr val="bg1"/>
                    </a:solidFill>
                  </a:rPr>
                  <a:t>_</a:t>
                </a:r>
                <a14:m>
                  <m:oMath xmlns:m="http://schemas.openxmlformats.org/officeDocument/2006/math">
                    <m:r>
                      <a:rPr lang="en-US" i="1" dirty="0" smtClean="0">
                        <a:solidFill>
                          <a:schemeClr val="bg1"/>
                        </a:solidFill>
                        <a:latin typeface="Cambria Math" panose="02040503050406030204" pitchFamily="18" charset="0"/>
                      </a:rPr>
                      <m:t>1</m:t>
                    </m:r>
                  </m:oMath>
                </a14:m>
                <a:r>
                  <a:rPr lang="en-US" dirty="0">
                    <a:solidFill>
                      <a:schemeClr val="bg1"/>
                    </a:solidFill>
                  </a:rPr>
                  <a:t>ph with </a:t>
                </a:r>
                <a14:m>
                  <m:oMath xmlns:m="http://schemas.openxmlformats.org/officeDocument/2006/math">
                    <m:r>
                      <a:rPr lang="en-US" b="0" i="1" smtClean="0">
                        <a:solidFill>
                          <a:schemeClr val="bg1"/>
                        </a:solidFill>
                        <a:latin typeface="Cambria Math" panose="02040503050406030204" pitchFamily="18" charset="0"/>
                      </a:rPr>
                      <m:t>8</m:t>
                    </m:r>
                  </m:oMath>
                </a14:m>
                <a:r>
                  <a:rPr lang="en-US" dirty="0">
                    <a:solidFill>
                      <a:schemeClr val="bg1"/>
                    </a:solidFill>
                  </a:rPr>
                  <a:t> Loads, </a:t>
                </a:r>
                <a14:m>
                  <m:oMath xmlns:m="http://schemas.openxmlformats.org/officeDocument/2006/math">
                    <m:r>
                      <a:rPr lang="en-US" b="0" i="1" smtClean="0">
                        <a:solidFill>
                          <a:schemeClr val="bg1"/>
                        </a:solidFill>
                        <a:latin typeface="Cambria Math" panose="02040503050406030204" pitchFamily="18" charset="0"/>
                      </a:rPr>
                      <m:t>2</m:t>
                    </m:r>
                  </m:oMath>
                </a14:m>
                <a:r>
                  <a:rPr lang="en-US" dirty="0">
                    <a:solidFill>
                      <a:schemeClr val="bg1"/>
                    </a:solidFill>
                  </a:rPr>
                  <a:t> PVs and </a:t>
                </a:r>
                <a14:m>
                  <m:oMath xmlns:m="http://schemas.openxmlformats.org/officeDocument/2006/math">
                    <m:r>
                      <a:rPr lang="en-US" b="0" i="1" smtClean="0">
                        <a:solidFill>
                          <a:schemeClr val="bg1"/>
                        </a:solidFill>
                        <a:latin typeface="Cambria Math" panose="02040503050406030204" pitchFamily="18" charset="0"/>
                      </a:rPr>
                      <m:t>2</m:t>
                    </m:r>
                  </m:oMath>
                </a14:m>
                <a:r>
                  <a:rPr lang="en-US" dirty="0">
                    <a:solidFill>
                      <a:schemeClr val="bg1"/>
                    </a:solidFill>
                  </a:rPr>
                  <a:t> Batteries</a:t>
                </a:r>
              </a:p>
            </p:txBody>
          </p:sp>
        </mc:Choice>
        <mc:Fallback>
          <p:sp>
            <p:nvSpPr>
              <p:cNvPr id="10" name="TextBox 9">
                <a:extLst>
                  <a:ext uri="{FF2B5EF4-FFF2-40B4-BE49-F238E27FC236}">
                    <a16:creationId xmlns:a16="http://schemas.microsoft.com/office/drawing/2014/main" id="{B1871C9D-034D-897B-CD6A-914B02CBA6F4}"/>
                  </a:ext>
                </a:extLst>
              </p:cNvPr>
              <p:cNvSpPr txBox="1">
                <a:spLocks noRot="1" noChangeAspect="1" noMove="1" noResize="1" noEditPoints="1" noAdjustHandles="1" noChangeArrowheads="1" noChangeShapeType="1" noTextEdit="1"/>
              </p:cNvSpPr>
              <p:nvPr/>
            </p:nvSpPr>
            <p:spPr>
              <a:xfrm>
                <a:off x="0" y="6211669"/>
                <a:ext cx="3589646" cy="646331"/>
              </a:xfrm>
              <a:prstGeom prst="rect">
                <a:avLst/>
              </a:prstGeom>
              <a:blipFill>
                <a:blip r:embed="rId3"/>
                <a:stretch>
                  <a:fillRect l="-340" t="-5660" r="-509" b="-14151"/>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A993B5B0-F37B-C092-E0CD-90F4F1E8ACFF}"/>
              </a:ext>
            </a:extLst>
          </p:cNvPr>
          <p:cNvSpPr txBox="1"/>
          <p:nvPr/>
        </p:nvSpPr>
        <p:spPr>
          <a:xfrm>
            <a:off x="5655469" y="4650733"/>
            <a:ext cx="3748589" cy="584775"/>
          </a:xfrm>
          <a:prstGeom prst="rect">
            <a:avLst/>
          </a:prstGeom>
          <a:solidFill>
            <a:srgbClr val="9558B2">
              <a:alpha val="50980"/>
            </a:srgbClr>
          </a:solidFill>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Corbel"/>
                <a:ea typeface="+mn-ea"/>
                <a:cs typeface="+mn-cs"/>
              </a:rPr>
              <a:t>Now onto writing the script for DDP optimization routine ..</a:t>
            </a:r>
          </a:p>
        </p:txBody>
      </p:sp>
    </p:spTree>
    <p:extLst>
      <p:ext uri="{BB962C8B-B14F-4D97-AF65-F5344CB8AC3E}">
        <p14:creationId xmlns:p14="http://schemas.microsoft.com/office/powerpoint/2010/main" val="39635302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 name="Rectangle 40">
            <a:extLst>
              <a:ext uri="{FF2B5EF4-FFF2-40B4-BE49-F238E27FC236}">
                <a16:creationId xmlns:a16="http://schemas.microsoft.com/office/drawing/2014/main" id="{65219498-D544-41AC-98FE-8F956EF66A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42" name="Rectangle 41">
            <a:extLst>
              <a:ext uri="{FF2B5EF4-FFF2-40B4-BE49-F238E27FC236}">
                <a16:creationId xmlns:a16="http://schemas.microsoft.com/office/drawing/2014/main" id="{F500DBFC-17A9-4E0A-AEE2-A49F9AEEF0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2" name="Title 1">
            <a:extLst>
              <a:ext uri="{FF2B5EF4-FFF2-40B4-BE49-F238E27FC236}">
                <a16:creationId xmlns:a16="http://schemas.microsoft.com/office/drawing/2014/main" id="{786EFD78-9464-2D37-C53B-28E5A1A2A48E}"/>
              </a:ext>
            </a:extLst>
          </p:cNvPr>
          <p:cNvSpPr>
            <a:spLocks noGrp="1"/>
          </p:cNvSpPr>
          <p:nvPr>
            <p:ph type="title"/>
          </p:nvPr>
        </p:nvSpPr>
        <p:spPr>
          <a:xfrm>
            <a:off x="804672" y="4267832"/>
            <a:ext cx="4805996" cy="1297115"/>
          </a:xfrm>
        </p:spPr>
        <p:txBody>
          <a:bodyPr vert="horz" lIns="91440" tIns="45720" rIns="91440" bIns="45720" rtlCol="0" anchor="t">
            <a:normAutofit/>
          </a:bodyPr>
          <a:lstStyle/>
          <a:p>
            <a:r>
              <a:rPr lang="en-US" sz="3400" kern="1200">
                <a:solidFill>
                  <a:schemeClr val="tx2"/>
                </a:solidFill>
                <a:latin typeface="+mj-lt"/>
                <a:ea typeface="+mj-ea"/>
                <a:cs typeface="+mj-cs"/>
              </a:rPr>
              <a:t>Latest Slides End Here. Previous Slides Follow.</a:t>
            </a:r>
          </a:p>
        </p:txBody>
      </p:sp>
      <p:grpSp>
        <p:nvGrpSpPr>
          <p:cNvPr id="43" name="Group 42">
            <a:extLst>
              <a:ext uri="{FF2B5EF4-FFF2-40B4-BE49-F238E27FC236}">
                <a16:creationId xmlns:a16="http://schemas.microsoft.com/office/drawing/2014/main" id="{D74613BB-817C-4C4F-8A24-4936F2F064C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01023" y="52996"/>
            <a:ext cx="6093363" cy="6805005"/>
            <a:chOff x="6101023" y="52996"/>
            <a:chExt cx="6093363" cy="6805005"/>
          </a:xfrm>
        </p:grpSpPr>
        <p:sp>
          <p:nvSpPr>
            <p:cNvPr id="44" name="Freeform: Shape 43">
              <a:extLst>
                <a:ext uri="{FF2B5EF4-FFF2-40B4-BE49-F238E27FC236}">
                  <a16:creationId xmlns:a16="http://schemas.microsoft.com/office/drawing/2014/main" id="{926C820D-9A01-44F0-AE18-C2DAB089B8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01024" y="52997"/>
              <a:ext cx="6093362" cy="6805004"/>
            </a:xfrm>
            <a:custGeom>
              <a:avLst/>
              <a:gdLst>
                <a:gd name="connsiteX0" fmla="*/ 3517682 w 5890490"/>
                <a:gd name="connsiteY0" fmla="*/ 0 h 6578439"/>
                <a:gd name="connsiteX1" fmla="*/ 5849513 w 5890490"/>
                <a:gd name="connsiteY1" fmla="*/ 841730 h 6578439"/>
                <a:gd name="connsiteX2" fmla="*/ 5890490 w 5890490"/>
                <a:gd name="connsiteY2" fmla="*/ 879060 h 6578439"/>
                <a:gd name="connsiteX3" fmla="*/ 5890490 w 5890490"/>
                <a:gd name="connsiteY3" fmla="*/ 1816052 h 6578439"/>
                <a:gd name="connsiteX4" fmla="*/ 5856961 w 5890490"/>
                <a:gd name="connsiteY4" fmla="*/ 1771023 h 6578439"/>
                <a:gd name="connsiteX5" fmla="*/ 5655397 w 5890490"/>
                <a:gd name="connsiteY5" fmla="*/ 1548813 h 6578439"/>
                <a:gd name="connsiteX6" fmla="*/ 3517682 w 5890490"/>
                <a:gd name="connsiteY6" fmla="*/ 658717 h 6578439"/>
                <a:gd name="connsiteX7" fmla="*/ 2395696 w 5890490"/>
                <a:gd name="connsiteY7" fmla="*/ 850721 h 6578439"/>
                <a:gd name="connsiteX8" fmla="*/ 1519955 w 5890490"/>
                <a:gd name="connsiteY8" fmla="*/ 1450441 h 6578439"/>
                <a:gd name="connsiteX9" fmla="*/ 1223630 w 5890490"/>
                <a:gd name="connsiteY9" fmla="*/ 1841430 h 6578439"/>
                <a:gd name="connsiteX10" fmla="*/ 1075857 w 5890490"/>
                <a:gd name="connsiteY10" fmla="*/ 2329343 h 6578439"/>
                <a:gd name="connsiteX11" fmla="*/ 731010 w 5890490"/>
                <a:gd name="connsiteY11" fmla="*/ 3483744 h 6578439"/>
                <a:gd name="connsiteX12" fmla="*/ 741000 w 5890490"/>
                <a:gd name="connsiteY12" fmla="*/ 4479719 h 6578439"/>
                <a:gd name="connsiteX13" fmla="*/ 1315615 w 5890490"/>
                <a:gd name="connsiteY13" fmla="*/ 5443827 h 6578439"/>
                <a:gd name="connsiteX14" fmla="*/ 2277503 w 5890490"/>
                <a:gd name="connsiteY14" fmla="*/ 6259386 h 6578439"/>
                <a:gd name="connsiteX15" fmla="*/ 3439448 w 5890490"/>
                <a:gd name="connsiteY15" fmla="*/ 6551739 h 6578439"/>
                <a:gd name="connsiteX16" fmla="*/ 4408732 w 5890490"/>
                <a:gd name="connsiteY16" fmla="*/ 6255172 h 6578439"/>
                <a:gd name="connsiteX17" fmla="*/ 5343243 w 5890490"/>
                <a:gd name="connsiteY17" fmla="*/ 5442509 h 6578439"/>
                <a:gd name="connsiteX18" fmla="*/ 5745566 w 5890490"/>
                <a:gd name="connsiteY18" fmla="*/ 5056656 h 6578439"/>
                <a:gd name="connsiteX19" fmla="*/ 5890490 w 5890490"/>
                <a:gd name="connsiteY19" fmla="*/ 4920880 h 6578439"/>
                <a:gd name="connsiteX20" fmla="*/ 5890490 w 5890490"/>
                <a:gd name="connsiteY20" fmla="*/ 5821966 h 6578439"/>
                <a:gd name="connsiteX21" fmla="*/ 5802002 w 5890490"/>
                <a:gd name="connsiteY21" fmla="*/ 5907904 h 6578439"/>
                <a:gd name="connsiteX22" fmla="*/ 5294358 w 5890490"/>
                <a:gd name="connsiteY22" fmla="*/ 6397505 h 6578439"/>
                <a:gd name="connsiteX23" fmla="*/ 5077178 w 5890490"/>
                <a:gd name="connsiteY23" fmla="*/ 6578439 h 6578439"/>
                <a:gd name="connsiteX24" fmla="*/ 1567290 w 5890490"/>
                <a:gd name="connsiteY24" fmla="*/ 6578439 h 6578439"/>
                <a:gd name="connsiteX25" fmla="*/ 1508588 w 5890490"/>
                <a:gd name="connsiteY25" fmla="*/ 6535186 h 6578439"/>
                <a:gd name="connsiteX26" fmla="*/ 826498 w 5890490"/>
                <a:gd name="connsiteY26" fmla="*/ 5876034 h 6578439"/>
                <a:gd name="connsiteX27" fmla="*/ 122403 w 5890490"/>
                <a:gd name="connsiteY27" fmla="*/ 3255655 h 6578439"/>
                <a:gd name="connsiteX28" fmla="*/ 1061197 w 5890490"/>
                <a:gd name="connsiteY28" fmla="*/ 984650 h 6578439"/>
                <a:gd name="connsiteX29" fmla="*/ 3517682 w 5890490"/>
                <a:gd name="connsiteY29" fmla="*/ 0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890490" h="6578439">
                  <a:moveTo>
                    <a:pt x="3517682" y="0"/>
                  </a:moveTo>
                  <a:cubicBezTo>
                    <a:pt x="4402016" y="0"/>
                    <a:pt x="5213741" y="315483"/>
                    <a:pt x="5849513" y="841730"/>
                  </a:cubicBezTo>
                  <a:lnTo>
                    <a:pt x="5890490" y="879060"/>
                  </a:lnTo>
                  <a:lnTo>
                    <a:pt x="5890490" y="1816052"/>
                  </a:lnTo>
                  <a:lnTo>
                    <a:pt x="5856961" y="1771023"/>
                  </a:lnTo>
                  <a:cubicBezTo>
                    <a:pt x="5793650" y="1694076"/>
                    <a:pt x="5726429" y="1619959"/>
                    <a:pt x="5655397" y="1548813"/>
                  </a:cubicBezTo>
                  <a:cubicBezTo>
                    <a:pt x="5082208" y="974906"/>
                    <a:pt x="4322973" y="658717"/>
                    <a:pt x="3517682" y="658717"/>
                  </a:cubicBezTo>
                  <a:cubicBezTo>
                    <a:pt x="3085520" y="658717"/>
                    <a:pt x="2718488" y="721533"/>
                    <a:pt x="2395696" y="850721"/>
                  </a:cubicBezTo>
                  <a:cubicBezTo>
                    <a:pt x="2079132" y="977407"/>
                    <a:pt x="1792668" y="1173626"/>
                    <a:pt x="1519955" y="1450441"/>
                  </a:cubicBezTo>
                  <a:cubicBezTo>
                    <a:pt x="1330275" y="1642840"/>
                    <a:pt x="1263719" y="1756094"/>
                    <a:pt x="1223630" y="1841430"/>
                  </a:cubicBezTo>
                  <a:cubicBezTo>
                    <a:pt x="1166545" y="1962981"/>
                    <a:pt x="1128532" y="2116663"/>
                    <a:pt x="1075857" y="2329343"/>
                  </a:cubicBezTo>
                  <a:cubicBezTo>
                    <a:pt x="1008652" y="2601153"/>
                    <a:pt x="916537" y="2973574"/>
                    <a:pt x="731010" y="3483744"/>
                  </a:cubicBezTo>
                  <a:cubicBezTo>
                    <a:pt x="617488" y="3795981"/>
                    <a:pt x="620731" y="4121653"/>
                    <a:pt x="741000" y="4479719"/>
                  </a:cubicBezTo>
                  <a:cubicBezTo>
                    <a:pt x="847257" y="4796172"/>
                    <a:pt x="1045888" y="5129481"/>
                    <a:pt x="1315615" y="5443827"/>
                  </a:cubicBezTo>
                  <a:cubicBezTo>
                    <a:pt x="1630753" y="5810980"/>
                    <a:pt x="1945371" y="6077784"/>
                    <a:pt x="2277503" y="6259386"/>
                  </a:cubicBezTo>
                  <a:cubicBezTo>
                    <a:pt x="2637530" y="6456133"/>
                    <a:pt x="3017536" y="6551739"/>
                    <a:pt x="3439448" y="6551739"/>
                  </a:cubicBezTo>
                  <a:cubicBezTo>
                    <a:pt x="3781571" y="6551739"/>
                    <a:pt x="4089573" y="6457449"/>
                    <a:pt x="4408732" y="6255172"/>
                  </a:cubicBezTo>
                  <a:cubicBezTo>
                    <a:pt x="4738010" y="6046310"/>
                    <a:pt x="5050941" y="5739207"/>
                    <a:pt x="5343243" y="5442509"/>
                  </a:cubicBezTo>
                  <a:cubicBezTo>
                    <a:pt x="5479860" y="5303970"/>
                    <a:pt x="5614918" y="5178206"/>
                    <a:pt x="5745566" y="5056656"/>
                  </a:cubicBezTo>
                  <a:lnTo>
                    <a:pt x="5890490" y="4920880"/>
                  </a:lnTo>
                  <a:lnTo>
                    <a:pt x="5890490" y="5821966"/>
                  </a:lnTo>
                  <a:lnTo>
                    <a:pt x="5802002" y="5907904"/>
                  </a:lnTo>
                  <a:cubicBezTo>
                    <a:pt x="5634962" y="6077456"/>
                    <a:pt x="5467509" y="6243625"/>
                    <a:pt x="5294358" y="6397505"/>
                  </a:cubicBezTo>
                  <a:lnTo>
                    <a:pt x="5077178" y="6578439"/>
                  </a:lnTo>
                  <a:lnTo>
                    <a:pt x="1567290" y="6578439"/>
                  </a:lnTo>
                  <a:lnTo>
                    <a:pt x="1508588" y="6535186"/>
                  </a:lnTo>
                  <a:cubicBezTo>
                    <a:pt x="1263991" y="6345442"/>
                    <a:pt x="1038054" y="6122666"/>
                    <a:pt x="826498" y="5876034"/>
                  </a:cubicBezTo>
                  <a:cubicBezTo>
                    <a:pt x="261613" y="5217713"/>
                    <a:pt x="-239182" y="4250314"/>
                    <a:pt x="122403" y="3255655"/>
                  </a:cubicBezTo>
                  <a:cubicBezTo>
                    <a:pt x="607497" y="1921629"/>
                    <a:pt x="393040" y="1662857"/>
                    <a:pt x="1061197" y="984650"/>
                  </a:cubicBezTo>
                  <a:cubicBezTo>
                    <a:pt x="1729484" y="306444"/>
                    <a:pt x="2498060" y="0"/>
                    <a:pt x="3517682" y="0"/>
                  </a:cubicBezTo>
                  <a:close/>
                </a:path>
              </a:pathLst>
            </a:custGeom>
            <a:gradFill flip="none" rotWithShape="1">
              <a:gsLst>
                <a:gs pos="2000">
                  <a:schemeClr val="bg1">
                    <a:alpha val="10000"/>
                  </a:schemeClr>
                </a:gs>
                <a:gs pos="16000">
                  <a:schemeClr val="accent6">
                    <a:alpha val="5000"/>
                  </a:schemeClr>
                </a:gs>
                <a:gs pos="100000">
                  <a:schemeClr val="bg1">
                    <a:alpha val="10000"/>
                  </a:schemeClr>
                </a:gs>
                <a:gs pos="85000">
                  <a:schemeClr val="accent1">
                    <a:alpha val="5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45" name="Freeform: Shape 44">
              <a:extLst>
                <a:ext uri="{FF2B5EF4-FFF2-40B4-BE49-F238E27FC236}">
                  <a16:creationId xmlns:a16="http://schemas.microsoft.com/office/drawing/2014/main" id="{458B604F-996E-4349-B131-E04ED285D8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01025" y="52996"/>
              <a:ext cx="6093361" cy="6805003"/>
            </a:xfrm>
            <a:custGeom>
              <a:avLst/>
              <a:gdLst>
                <a:gd name="connsiteX0" fmla="*/ 3391253 w 5890489"/>
                <a:gd name="connsiteY0" fmla="*/ 0 h 6578438"/>
                <a:gd name="connsiteX1" fmla="*/ 3434974 w 5890489"/>
                <a:gd name="connsiteY1" fmla="*/ 646 h 6578438"/>
                <a:gd name="connsiteX2" fmla="*/ 3522419 w 5890489"/>
                <a:gd name="connsiteY2" fmla="*/ 2712 h 6578438"/>
                <a:gd name="connsiteX3" fmla="*/ 3610261 w 5890489"/>
                <a:gd name="connsiteY3" fmla="*/ 6458 h 6578438"/>
                <a:gd name="connsiteX4" fmla="*/ 3786872 w 5890489"/>
                <a:gd name="connsiteY4" fmla="*/ 20667 h 6578438"/>
                <a:gd name="connsiteX5" fmla="*/ 3962291 w 5890489"/>
                <a:gd name="connsiteY5" fmla="*/ 43530 h 6578438"/>
                <a:gd name="connsiteX6" fmla="*/ 4135855 w 5890489"/>
                <a:gd name="connsiteY6" fmla="*/ 75176 h 6578438"/>
                <a:gd name="connsiteX7" fmla="*/ 4307299 w 5890489"/>
                <a:gd name="connsiteY7" fmla="*/ 114315 h 6578438"/>
                <a:gd name="connsiteX8" fmla="*/ 4476358 w 5890489"/>
                <a:gd name="connsiteY8" fmla="*/ 160816 h 6578438"/>
                <a:gd name="connsiteX9" fmla="*/ 4559829 w 5890489"/>
                <a:gd name="connsiteY9" fmla="*/ 186779 h 6578438"/>
                <a:gd name="connsiteX10" fmla="*/ 4642901 w 5890489"/>
                <a:gd name="connsiteY10" fmla="*/ 213648 h 6578438"/>
                <a:gd name="connsiteX11" fmla="*/ 5280847 w 5890489"/>
                <a:gd name="connsiteY11" fmla="*/ 485936 h 6578438"/>
                <a:gd name="connsiteX12" fmla="*/ 5865400 w 5890489"/>
                <a:gd name="connsiteY12" fmla="*/ 851099 h 6578438"/>
                <a:gd name="connsiteX13" fmla="*/ 5890489 w 5890489"/>
                <a:gd name="connsiteY13" fmla="*/ 870950 h 6578438"/>
                <a:gd name="connsiteX14" fmla="*/ 5890489 w 5890489"/>
                <a:gd name="connsiteY14" fmla="*/ 1321814 h 6578438"/>
                <a:gd name="connsiteX15" fmla="*/ 5887395 w 5890489"/>
                <a:gd name="connsiteY15" fmla="*/ 1318952 h 6578438"/>
                <a:gd name="connsiteX16" fmla="*/ 5830291 w 5890489"/>
                <a:gd name="connsiteY16" fmla="*/ 1265992 h 6578438"/>
                <a:gd name="connsiteX17" fmla="*/ 5815981 w 5890489"/>
                <a:gd name="connsiteY17" fmla="*/ 1252687 h 6578438"/>
                <a:gd name="connsiteX18" fmla="*/ 5801142 w 5890489"/>
                <a:gd name="connsiteY18" fmla="*/ 1240158 h 6578438"/>
                <a:gd name="connsiteX19" fmla="*/ 5771464 w 5890489"/>
                <a:gd name="connsiteY19" fmla="*/ 1214969 h 6578438"/>
                <a:gd name="connsiteX20" fmla="*/ 5651030 w 5890489"/>
                <a:gd name="connsiteY20" fmla="*/ 1115767 h 6578438"/>
                <a:gd name="connsiteX21" fmla="*/ 5123183 w 5890489"/>
                <a:gd name="connsiteY21" fmla="*/ 780443 h 6578438"/>
                <a:gd name="connsiteX22" fmla="*/ 4533860 w 5890489"/>
                <a:gd name="connsiteY22" fmla="*/ 567701 h 6578438"/>
                <a:gd name="connsiteX23" fmla="*/ 4457281 w 5890489"/>
                <a:gd name="connsiteY23" fmla="*/ 550780 h 6578438"/>
                <a:gd name="connsiteX24" fmla="*/ 4380568 w 5890489"/>
                <a:gd name="connsiteY24" fmla="*/ 535279 h 6578438"/>
                <a:gd name="connsiteX25" fmla="*/ 4303325 w 5890489"/>
                <a:gd name="connsiteY25" fmla="*/ 522879 h 6578438"/>
                <a:gd name="connsiteX26" fmla="*/ 4264769 w 5890489"/>
                <a:gd name="connsiteY26" fmla="*/ 516679 h 6578438"/>
                <a:gd name="connsiteX27" fmla="*/ 4226082 w 5890489"/>
                <a:gd name="connsiteY27" fmla="*/ 511253 h 6578438"/>
                <a:gd name="connsiteX28" fmla="*/ 4070934 w 5890489"/>
                <a:gd name="connsiteY28" fmla="*/ 494848 h 6578438"/>
                <a:gd name="connsiteX29" fmla="*/ 3915521 w 5890489"/>
                <a:gd name="connsiteY29" fmla="*/ 486065 h 6578438"/>
                <a:gd name="connsiteX30" fmla="*/ 3760241 w 5890489"/>
                <a:gd name="connsiteY30" fmla="*/ 484257 h 6578438"/>
                <a:gd name="connsiteX31" fmla="*/ 3682734 w 5890489"/>
                <a:gd name="connsiteY31" fmla="*/ 486581 h 6578438"/>
                <a:gd name="connsiteX32" fmla="*/ 3605491 w 5890489"/>
                <a:gd name="connsiteY32" fmla="*/ 488907 h 6578438"/>
                <a:gd name="connsiteX33" fmla="*/ 3527454 w 5890489"/>
                <a:gd name="connsiteY33" fmla="*/ 493169 h 6578438"/>
                <a:gd name="connsiteX34" fmla="*/ 3449151 w 5890489"/>
                <a:gd name="connsiteY34" fmla="*/ 498336 h 6578438"/>
                <a:gd name="connsiteX35" fmla="*/ 3410067 w 5890489"/>
                <a:gd name="connsiteY35" fmla="*/ 500532 h 6578438"/>
                <a:gd name="connsiteX36" fmla="*/ 3371246 w 5890489"/>
                <a:gd name="connsiteY36" fmla="*/ 504279 h 6578438"/>
                <a:gd name="connsiteX37" fmla="*/ 3293739 w 5890489"/>
                <a:gd name="connsiteY37" fmla="*/ 511512 h 6578438"/>
                <a:gd name="connsiteX38" fmla="*/ 2689445 w 5890489"/>
                <a:gd name="connsiteY38" fmla="*/ 610198 h 6578438"/>
                <a:gd name="connsiteX39" fmla="*/ 2117875 w 5890489"/>
                <a:gd name="connsiteY39" fmla="*/ 800335 h 6578438"/>
                <a:gd name="connsiteX40" fmla="*/ 1981276 w 5890489"/>
                <a:gd name="connsiteY40" fmla="*/ 865566 h 6578438"/>
                <a:gd name="connsiteX41" fmla="*/ 1847991 w 5890489"/>
                <a:gd name="connsiteY41" fmla="*/ 938676 h 6578438"/>
                <a:gd name="connsiteX42" fmla="*/ 1783069 w 5890489"/>
                <a:gd name="connsiteY42" fmla="*/ 978718 h 6578438"/>
                <a:gd name="connsiteX43" fmla="*/ 1750609 w 5890489"/>
                <a:gd name="connsiteY43" fmla="*/ 998869 h 6578438"/>
                <a:gd name="connsiteX44" fmla="*/ 1734312 w 5890489"/>
                <a:gd name="connsiteY44" fmla="*/ 1008945 h 6578438"/>
                <a:gd name="connsiteX45" fmla="*/ 1718547 w 5890489"/>
                <a:gd name="connsiteY45" fmla="*/ 1019924 h 6578438"/>
                <a:gd name="connsiteX46" fmla="*/ 1655481 w 5890489"/>
                <a:gd name="connsiteY46" fmla="*/ 1063582 h 6578438"/>
                <a:gd name="connsiteX47" fmla="*/ 1593077 w 5890489"/>
                <a:gd name="connsiteY47" fmla="*/ 1108664 h 6578438"/>
                <a:gd name="connsiteX48" fmla="*/ 1532263 w 5890489"/>
                <a:gd name="connsiteY48" fmla="*/ 1156197 h 6578438"/>
                <a:gd name="connsiteX49" fmla="*/ 1472509 w 5890489"/>
                <a:gd name="connsiteY49" fmla="*/ 1205152 h 6578438"/>
                <a:gd name="connsiteX50" fmla="*/ 1414212 w 5890489"/>
                <a:gd name="connsiteY50" fmla="*/ 1256175 h 6578438"/>
                <a:gd name="connsiteX51" fmla="*/ 1357242 w 5890489"/>
                <a:gd name="connsiteY51" fmla="*/ 1308359 h 6578438"/>
                <a:gd name="connsiteX52" fmla="*/ 1153072 w 5890489"/>
                <a:gd name="connsiteY52" fmla="*/ 1529498 h 6578438"/>
                <a:gd name="connsiteX53" fmla="*/ 1002694 w 5890489"/>
                <a:gd name="connsiteY53" fmla="*/ 1770658 h 6578438"/>
                <a:gd name="connsiteX54" fmla="*/ 974076 w 5890489"/>
                <a:gd name="connsiteY54" fmla="*/ 1835371 h 6578438"/>
                <a:gd name="connsiteX55" fmla="*/ 949564 w 5890489"/>
                <a:gd name="connsiteY55" fmla="*/ 1903573 h 6578438"/>
                <a:gd name="connsiteX56" fmla="*/ 927173 w 5890489"/>
                <a:gd name="connsiteY56" fmla="*/ 1974229 h 6578438"/>
                <a:gd name="connsiteX57" fmla="*/ 906107 w 5890489"/>
                <a:gd name="connsiteY57" fmla="*/ 2046952 h 6578438"/>
                <a:gd name="connsiteX58" fmla="*/ 751092 w 5890489"/>
                <a:gd name="connsiteY58" fmla="*/ 2676266 h 6578438"/>
                <a:gd name="connsiteX59" fmla="*/ 547189 w 5890489"/>
                <a:gd name="connsiteY59" fmla="*/ 3308422 h 6578438"/>
                <a:gd name="connsiteX60" fmla="*/ 441195 w 5890489"/>
                <a:gd name="connsiteY60" fmla="*/ 3866306 h 6578438"/>
                <a:gd name="connsiteX61" fmla="*/ 527182 w 5890489"/>
                <a:gd name="connsiteY61" fmla="*/ 4439174 h 6578438"/>
                <a:gd name="connsiteX62" fmla="*/ 775073 w 5890489"/>
                <a:gd name="connsiteY62" fmla="*/ 4987240 h 6578438"/>
                <a:gd name="connsiteX63" fmla="*/ 943206 w 5890489"/>
                <a:gd name="connsiteY63" fmla="*/ 5244933 h 6578438"/>
                <a:gd name="connsiteX64" fmla="*/ 1133728 w 5890489"/>
                <a:gd name="connsiteY64" fmla="*/ 5490356 h 6578438"/>
                <a:gd name="connsiteX65" fmla="*/ 1359626 w 5890489"/>
                <a:gd name="connsiteY65" fmla="*/ 5709815 h 6578438"/>
                <a:gd name="connsiteX66" fmla="*/ 1481254 w 5890489"/>
                <a:gd name="connsiteY66" fmla="*/ 5809146 h 6578438"/>
                <a:gd name="connsiteX67" fmla="*/ 1543260 w 5890489"/>
                <a:gd name="connsiteY67" fmla="*/ 5856940 h 6578438"/>
                <a:gd name="connsiteX68" fmla="*/ 1607518 w 5890489"/>
                <a:gd name="connsiteY68" fmla="*/ 5901374 h 6578438"/>
                <a:gd name="connsiteX69" fmla="*/ 2145566 w 5890489"/>
                <a:gd name="connsiteY69" fmla="*/ 6193814 h 6578438"/>
                <a:gd name="connsiteX70" fmla="*/ 2214991 w 5890489"/>
                <a:gd name="connsiteY70" fmla="*/ 6221844 h 6578438"/>
                <a:gd name="connsiteX71" fmla="*/ 2249307 w 5890489"/>
                <a:gd name="connsiteY71" fmla="*/ 6236182 h 6578438"/>
                <a:gd name="connsiteX72" fmla="*/ 2284285 w 5890489"/>
                <a:gd name="connsiteY72" fmla="*/ 6248711 h 6578438"/>
                <a:gd name="connsiteX73" fmla="*/ 2354241 w 5890489"/>
                <a:gd name="connsiteY73" fmla="*/ 6273124 h 6578438"/>
                <a:gd name="connsiteX74" fmla="*/ 2371597 w 5890489"/>
                <a:gd name="connsiteY74" fmla="*/ 6279324 h 6578438"/>
                <a:gd name="connsiteX75" fmla="*/ 2387894 w 5890489"/>
                <a:gd name="connsiteY75" fmla="*/ 6287719 h 6578438"/>
                <a:gd name="connsiteX76" fmla="*/ 2421414 w 5890489"/>
                <a:gd name="connsiteY76" fmla="*/ 6302186 h 6578438"/>
                <a:gd name="connsiteX77" fmla="*/ 2489117 w 5890489"/>
                <a:gd name="connsiteY77" fmla="*/ 6329441 h 6578438"/>
                <a:gd name="connsiteX78" fmla="*/ 2522902 w 5890489"/>
                <a:gd name="connsiteY78" fmla="*/ 6343134 h 6578438"/>
                <a:gd name="connsiteX79" fmla="*/ 2556953 w 5890489"/>
                <a:gd name="connsiteY79" fmla="*/ 6356051 h 6578438"/>
                <a:gd name="connsiteX80" fmla="*/ 2695009 w 5890489"/>
                <a:gd name="connsiteY80" fmla="*/ 6401905 h 6578438"/>
                <a:gd name="connsiteX81" fmla="*/ 3268035 w 5890489"/>
                <a:gd name="connsiteY81" fmla="*/ 6501238 h 6578438"/>
                <a:gd name="connsiteX82" fmla="*/ 3341038 w 5890489"/>
                <a:gd name="connsiteY82" fmla="*/ 6506145 h 6578438"/>
                <a:gd name="connsiteX83" fmla="*/ 3414703 w 5890489"/>
                <a:gd name="connsiteY83" fmla="*/ 6507050 h 6578438"/>
                <a:gd name="connsiteX84" fmla="*/ 3488237 w 5890489"/>
                <a:gd name="connsiteY84" fmla="*/ 6508212 h 6578438"/>
                <a:gd name="connsiteX85" fmla="*/ 3524142 w 5890489"/>
                <a:gd name="connsiteY85" fmla="*/ 6507955 h 6578438"/>
                <a:gd name="connsiteX86" fmla="*/ 3559252 w 5890489"/>
                <a:gd name="connsiteY86" fmla="*/ 6506921 h 6578438"/>
                <a:gd name="connsiteX87" fmla="*/ 3629207 w 5890489"/>
                <a:gd name="connsiteY87" fmla="*/ 6503045 h 6578438"/>
                <a:gd name="connsiteX88" fmla="*/ 3698633 w 5890489"/>
                <a:gd name="connsiteY88" fmla="*/ 6496845 h 6578438"/>
                <a:gd name="connsiteX89" fmla="*/ 3733213 w 5890489"/>
                <a:gd name="connsiteY89" fmla="*/ 6493357 h 6578438"/>
                <a:gd name="connsiteX90" fmla="*/ 3767529 w 5890489"/>
                <a:gd name="connsiteY90" fmla="*/ 6488707 h 6578438"/>
                <a:gd name="connsiteX91" fmla="*/ 3801845 w 5890489"/>
                <a:gd name="connsiteY91" fmla="*/ 6484057 h 6578438"/>
                <a:gd name="connsiteX92" fmla="*/ 3835895 w 5890489"/>
                <a:gd name="connsiteY92" fmla="*/ 6478116 h 6578438"/>
                <a:gd name="connsiteX93" fmla="*/ 4364801 w 5890489"/>
                <a:gd name="connsiteY93" fmla="*/ 6308517 h 6578438"/>
                <a:gd name="connsiteX94" fmla="*/ 4861379 w 5890489"/>
                <a:gd name="connsiteY94" fmla="*/ 6000576 h 6578438"/>
                <a:gd name="connsiteX95" fmla="*/ 5341263 w 5890489"/>
                <a:gd name="connsiteY95" fmla="*/ 5605834 h 6578438"/>
                <a:gd name="connsiteX96" fmla="*/ 5587301 w 5890489"/>
                <a:gd name="connsiteY96" fmla="*/ 5390379 h 6578438"/>
                <a:gd name="connsiteX97" fmla="*/ 5849105 w 5890489"/>
                <a:gd name="connsiteY97" fmla="*/ 5176344 h 6578438"/>
                <a:gd name="connsiteX98" fmla="*/ 5890489 w 5890489"/>
                <a:gd name="connsiteY98" fmla="*/ 5145260 h 6578438"/>
                <a:gd name="connsiteX99" fmla="*/ 5890489 w 5890489"/>
                <a:gd name="connsiteY99" fmla="*/ 5995323 h 6578438"/>
                <a:gd name="connsiteX100" fmla="*/ 5811477 w 5890489"/>
                <a:gd name="connsiteY100" fmla="*/ 6077819 h 6578438"/>
                <a:gd name="connsiteX101" fmla="*/ 5301384 w 5890489"/>
                <a:gd name="connsiteY101" fmla="*/ 6542958 h 6578438"/>
                <a:gd name="connsiteX102" fmla="*/ 5252008 w 5890489"/>
                <a:gd name="connsiteY102" fmla="*/ 6578438 h 6578438"/>
                <a:gd name="connsiteX103" fmla="*/ 1653730 w 5890489"/>
                <a:gd name="connsiteY103" fmla="*/ 6578438 h 6578438"/>
                <a:gd name="connsiteX104" fmla="*/ 1549768 w 5890489"/>
                <a:gd name="connsiteY104" fmla="*/ 6488821 h 6578438"/>
                <a:gd name="connsiteX105" fmla="*/ 1298282 w 5890489"/>
                <a:gd name="connsiteY105" fmla="*/ 6243932 h 6578438"/>
                <a:gd name="connsiteX106" fmla="*/ 1237999 w 5890489"/>
                <a:gd name="connsiteY106" fmla="*/ 6181671 h 6578438"/>
                <a:gd name="connsiteX107" fmla="*/ 1179967 w 5890489"/>
                <a:gd name="connsiteY107" fmla="*/ 6117862 h 6578438"/>
                <a:gd name="connsiteX108" fmla="*/ 1121936 w 5890489"/>
                <a:gd name="connsiteY108" fmla="*/ 6054569 h 6578438"/>
                <a:gd name="connsiteX109" fmla="*/ 1065628 w 5890489"/>
                <a:gd name="connsiteY109" fmla="*/ 5990243 h 6578438"/>
                <a:gd name="connsiteX110" fmla="*/ 954335 w 5890489"/>
                <a:gd name="connsiteY110" fmla="*/ 5861460 h 6578438"/>
                <a:gd name="connsiteX111" fmla="*/ 898953 w 5890489"/>
                <a:gd name="connsiteY111" fmla="*/ 5797393 h 6578438"/>
                <a:gd name="connsiteX112" fmla="*/ 842908 w 5890489"/>
                <a:gd name="connsiteY112" fmla="*/ 5733582 h 6578438"/>
                <a:gd name="connsiteX113" fmla="*/ 622442 w 5890489"/>
                <a:gd name="connsiteY113" fmla="*/ 5471884 h 6578438"/>
                <a:gd name="connsiteX114" fmla="*/ 425559 w 5890489"/>
                <a:gd name="connsiteY114" fmla="*/ 5190036 h 6578438"/>
                <a:gd name="connsiteX115" fmla="*/ 123877 w 5890489"/>
                <a:gd name="connsiteY115" fmla="*/ 4564210 h 6578438"/>
                <a:gd name="connsiteX116" fmla="*/ 130 w 5890489"/>
                <a:gd name="connsiteY116" fmla="*/ 3865530 h 6578438"/>
                <a:gd name="connsiteX117" fmla="*/ 30602 w 5890489"/>
                <a:gd name="connsiteY117" fmla="*/ 3505793 h 6578438"/>
                <a:gd name="connsiteX118" fmla="*/ 126924 w 5890489"/>
                <a:gd name="connsiteY118" fmla="*/ 3157164 h 6578438"/>
                <a:gd name="connsiteX119" fmla="*/ 334803 w 5890489"/>
                <a:gd name="connsiteY119" fmla="*/ 2560530 h 6578438"/>
                <a:gd name="connsiteX120" fmla="*/ 381176 w 5890489"/>
                <a:gd name="connsiteY120" fmla="*/ 2409144 h 6578438"/>
                <a:gd name="connsiteX121" fmla="*/ 425825 w 5890489"/>
                <a:gd name="connsiteY121" fmla="*/ 2255819 h 6578438"/>
                <a:gd name="connsiteX122" fmla="*/ 470210 w 5890489"/>
                <a:gd name="connsiteY122" fmla="*/ 2099523 h 6578438"/>
                <a:gd name="connsiteX123" fmla="*/ 492998 w 5890489"/>
                <a:gd name="connsiteY123" fmla="*/ 2020213 h 6578438"/>
                <a:gd name="connsiteX124" fmla="*/ 517509 w 5890489"/>
                <a:gd name="connsiteY124" fmla="*/ 1939224 h 6578438"/>
                <a:gd name="connsiteX125" fmla="*/ 544007 w 5890489"/>
                <a:gd name="connsiteY125" fmla="*/ 1857201 h 6578438"/>
                <a:gd name="connsiteX126" fmla="*/ 573288 w 5890489"/>
                <a:gd name="connsiteY126" fmla="*/ 1774274 h 6578438"/>
                <a:gd name="connsiteX127" fmla="*/ 606146 w 5890489"/>
                <a:gd name="connsiteY127" fmla="*/ 1690832 h 6578438"/>
                <a:gd name="connsiteX128" fmla="*/ 644569 w 5890489"/>
                <a:gd name="connsiteY128" fmla="*/ 1607775 h 6578438"/>
                <a:gd name="connsiteX129" fmla="*/ 837874 w 5890489"/>
                <a:gd name="connsiteY129" fmla="*/ 1297638 h 6578438"/>
                <a:gd name="connsiteX130" fmla="*/ 1069602 w 5890489"/>
                <a:gd name="connsiteY130" fmla="*/ 1032194 h 6578438"/>
                <a:gd name="connsiteX131" fmla="*/ 1130548 w 5890489"/>
                <a:gd name="connsiteY131" fmla="*/ 970839 h 6578438"/>
                <a:gd name="connsiteX132" fmla="*/ 1192024 w 5890489"/>
                <a:gd name="connsiteY132" fmla="*/ 910129 h 6578438"/>
                <a:gd name="connsiteX133" fmla="*/ 1255356 w 5890489"/>
                <a:gd name="connsiteY133" fmla="*/ 850841 h 6578438"/>
                <a:gd name="connsiteX134" fmla="*/ 1319614 w 5890489"/>
                <a:gd name="connsiteY134" fmla="*/ 792068 h 6578438"/>
                <a:gd name="connsiteX135" fmla="*/ 1385728 w 5890489"/>
                <a:gd name="connsiteY135" fmla="*/ 734975 h 6578438"/>
                <a:gd name="connsiteX136" fmla="*/ 1452768 w 5890489"/>
                <a:gd name="connsiteY136" fmla="*/ 678528 h 6578438"/>
                <a:gd name="connsiteX137" fmla="*/ 1469594 w 5890489"/>
                <a:gd name="connsiteY137" fmla="*/ 664449 h 6578438"/>
                <a:gd name="connsiteX138" fmla="*/ 1487083 w 5890489"/>
                <a:gd name="connsiteY138" fmla="*/ 651015 h 6578438"/>
                <a:gd name="connsiteX139" fmla="*/ 1522193 w 5890489"/>
                <a:gd name="connsiteY139" fmla="*/ 624277 h 6578438"/>
                <a:gd name="connsiteX140" fmla="*/ 1592415 w 5890489"/>
                <a:gd name="connsiteY140" fmla="*/ 570671 h 6578438"/>
                <a:gd name="connsiteX141" fmla="*/ 1738287 w 5890489"/>
                <a:gd name="connsiteY141" fmla="*/ 469402 h 6578438"/>
                <a:gd name="connsiteX142" fmla="*/ 1890918 w 5890489"/>
                <a:gd name="connsiteY142" fmla="*/ 376530 h 6578438"/>
                <a:gd name="connsiteX143" fmla="*/ 2555363 w 5890489"/>
                <a:gd name="connsiteY143" fmla="*/ 105274 h 6578438"/>
                <a:gd name="connsiteX144" fmla="*/ 3259291 w 5890489"/>
                <a:gd name="connsiteY144" fmla="*/ 3229 h 6578438"/>
                <a:gd name="connsiteX145" fmla="*/ 3347265 w 5890489"/>
                <a:gd name="connsiteY145" fmla="*/ 903 h 6578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Lst>
              <a:rect l="l" t="t" r="r" b="b"/>
              <a:pathLst>
                <a:path w="5890489" h="6578438">
                  <a:moveTo>
                    <a:pt x="3391253" y="0"/>
                  </a:moveTo>
                  <a:lnTo>
                    <a:pt x="3434974" y="646"/>
                  </a:lnTo>
                  <a:lnTo>
                    <a:pt x="3522419" y="2712"/>
                  </a:lnTo>
                  <a:cubicBezTo>
                    <a:pt x="3551567" y="3488"/>
                    <a:pt x="3580451" y="3746"/>
                    <a:pt x="3610261" y="6458"/>
                  </a:cubicBezTo>
                  <a:cubicBezTo>
                    <a:pt x="3669353" y="10850"/>
                    <a:pt x="3728179" y="14337"/>
                    <a:pt x="3786872" y="20667"/>
                  </a:cubicBezTo>
                  <a:lnTo>
                    <a:pt x="3962291" y="43530"/>
                  </a:lnTo>
                  <a:lnTo>
                    <a:pt x="4135855" y="75176"/>
                  </a:lnTo>
                  <a:cubicBezTo>
                    <a:pt x="4193224" y="87836"/>
                    <a:pt x="4250328" y="101398"/>
                    <a:pt x="4307299" y="114315"/>
                  </a:cubicBezTo>
                  <a:cubicBezTo>
                    <a:pt x="4364139" y="128394"/>
                    <a:pt x="4420050" y="145575"/>
                    <a:pt x="4476358" y="160816"/>
                  </a:cubicBezTo>
                  <a:cubicBezTo>
                    <a:pt x="4504580" y="167921"/>
                    <a:pt x="4532138" y="177995"/>
                    <a:pt x="4559829" y="186779"/>
                  </a:cubicBezTo>
                  <a:lnTo>
                    <a:pt x="4642901" y="213648"/>
                  </a:lnTo>
                  <a:cubicBezTo>
                    <a:pt x="4863234" y="288307"/>
                    <a:pt x="5076414" y="379371"/>
                    <a:pt x="5280847" y="485936"/>
                  </a:cubicBezTo>
                  <a:cubicBezTo>
                    <a:pt x="5485018" y="592631"/>
                    <a:pt x="5681768" y="713145"/>
                    <a:pt x="5865400" y="851099"/>
                  </a:cubicBezTo>
                  <a:lnTo>
                    <a:pt x="5890489" y="870950"/>
                  </a:lnTo>
                  <a:lnTo>
                    <a:pt x="5890489" y="1321814"/>
                  </a:lnTo>
                  <a:lnTo>
                    <a:pt x="5887395" y="1318952"/>
                  </a:lnTo>
                  <a:lnTo>
                    <a:pt x="5830291" y="1265992"/>
                  </a:lnTo>
                  <a:lnTo>
                    <a:pt x="5815981" y="1252687"/>
                  </a:lnTo>
                  <a:lnTo>
                    <a:pt x="5801142" y="1240158"/>
                  </a:lnTo>
                  <a:lnTo>
                    <a:pt x="5771464" y="1214969"/>
                  </a:lnTo>
                  <a:cubicBezTo>
                    <a:pt x="5731849" y="1181385"/>
                    <a:pt x="5692897" y="1146896"/>
                    <a:pt x="5651030" y="1115767"/>
                  </a:cubicBezTo>
                  <a:cubicBezTo>
                    <a:pt x="5487534" y="986985"/>
                    <a:pt x="5311321" y="872542"/>
                    <a:pt x="5123183" y="780443"/>
                  </a:cubicBezTo>
                  <a:cubicBezTo>
                    <a:pt x="4935309" y="688087"/>
                    <a:pt x="4737102" y="616398"/>
                    <a:pt x="4533860" y="567701"/>
                  </a:cubicBezTo>
                  <a:lnTo>
                    <a:pt x="4457281" y="550780"/>
                  </a:lnTo>
                  <a:cubicBezTo>
                    <a:pt x="4431709" y="545484"/>
                    <a:pt x="4406536" y="538896"/>
                    <a:pt x="4380568" y="535279"/>
                  </a:cubicBezTo>
                  <a:lnTo>
                    <a:pt x="4303325" y="522879"/>
                  </a:lnTo>
                  <a:lnTo>
                    <a:pt x="4264769" y="516679"/>
                  </a:lnTo>
                  <a:cubicBezTo>
                    <a:pt x="4251918" y="514612"/>
                    <a:pt x="4239067" y="512415"/>
                    <a:pt x="4226082" y="511253"/>
                  </a:cubicBezTo>
                  <a:cubicBezTo>
                    <a:pt x="4174145" y="505829"/>
                    <a:pt x="4122606" y="499498"/>
                    <a:pt x="4070934" y="494848"/>
                  </a:cubicBezTo>
                  <a:lnTo>
                    <a:pt x="3915521" y="486065"/>
                  </a:lnTo>
                  <a:lnTo>
                    <a:pt x="3760241" y="484257"/>
                  </a:lnTo>
                  <a:cubicBezTo>
                    <a:pt x="3734405" y="483869"/>
                    <a:pt x="3708571" y="485936"/>
                    <a:pt x="3682734" y="486581"/>
                  </a:cubicBezTo>
                  <a:lnTo>
                    <a:pt x="3605491" y="488907"/>
                  </a:lnTo>
                  <a:cubicBezTo>
                    <a:pt x="3579921" y="489165"/>
                    <a:pt x="3553555" y="491490"/>
                    <a:pt x="3527454" y="493169"/>
                  </a:cubicBezTo>
                  <a:lnTo>
                    <a:pt x="3449151" y="498336"/>
                  </a:lnTo>
                  <a:lnTo>
                    <a:pt x="3410067" y="500532"/>
                  </a:lnTo>
                  <a:lnTo>
                    <a:pt x="3371246" y="504279"/>
                  </a:lnTo>
                  <a:cubicBezTo>
                    <a:pt x="3345410" y="506862"/>
                    <a:pt x="3319575" y="509315"/>
                    <a:pt x="3293739" y="511512"/>
                  </a:cubicBezTo>
                  <a:cubicBezTo>
                    <a:pt x="3087450" y="531662"/>
                    <a:pt x="2885531" y="563180"/>
                    <a:pt x="2689445" y="610198"/>
                  </a:cubicBezTo>
                  <a:cubicBezTo>
                    <a:pt x="2493357" y="657344"/>
                    <a:pt x="2302303" y="719088"/>
                    <a:pt x="2117875" y="800335"/>
                  </a:cubicBezTo>
                  <a:cubicBezTo>
                    <a:pt x="2072298" y="821648"/>
                    <a:pt x="2026854" y="843606"/>
                    <a:pt x="1981276" y="865566"/>
                  </a:cubicBezTo>
                  <a:cubicBezTo>
                    <a:pt x="1937025" y="889978"/>
                    <a:pt x="1891978" y="913229"/>
                    <a:pt x="1847991" y="938676"/>
                  </a:cubicBezTo>
                  <a:lnTo>
                    <a:pt x="1783069" y="978718"/>
                  </a:lnTo>
                  <a:lnTo>
                    <a:pt x="1750609" y="998869"/>
                  </a:lnTo>
                  <a:lnTo>
                    <a:pt x="1734312" y="1008945"/>
                  </a:lnTo>
                  <a:lnTo>
                    <a:pt x="1718547" y="1019924"/>
                  </a:lnTo>
                  <a:lnTo>
                    <a:pt x="1655481" y="1063582"/>
                  </a:lnTo>
                  <a:cubicBezTo>
                    <a:pt x="1634414" y="1078178"/>
                    <a:pt x="1612950" y="1092259"/>
                    <a:pt x="1593077" y="1108664"/>
                  </a:cubicBezTo>
                  <a:lnTo>
                    <a:pt x="1532263" y="1156197"/>
                  </a:lnTo>
                  <a:cubicBezTo>
                    <a:pt x="1511992" y="1172085"/>
                    <a:pt x="1491587" y="1187844"/>
                    <a:pt x="1472509" y="1205152"/>
                  </a:cubicBezTo>
                  <a:lnTo>
                    <a:pt x="1414212" y="1256175"/>
                  </a:lnTo>
                  <a:cubicBezTo>
                    <a:pt x="1395001" y="1273354"/>
                    <a:pt x="1375127" y="1290147"/>
                    <a:pt x="1357242" y="1308359"/>
                  </a:cubicBezTo>
                  <a:cubicBezTo>
                    <a:pt x="1283178" y="1379532"/>
                    <a:pt x="1212163" y="1452513"/>
                    <a:pt x="1153072" y="1529498"/>
                  </a:cubicBezTo>
                  <a:cubicBezTo>
                    <a:pt x="1090933" y="1605578"/>
                    <a:pt x="1043501" y="1685794"/>
                    <a:pt x="1002694" y="1770658"/>
                  </a:cubicBezTo>
                  <a:lnTo>
                    <a:pt x="974076" y="1835371"/>
                  </a:lnTo>
                  <a:lnTo>
                    <a:pt x="949564" y="1903573"/>
                  </a:lnTo>
                  <a:cubicBezTo>
                    <a:pt x="940820" y="1925661"/>
                    <a:pt x="934593" y="1950719"/>
                    <a:pt x="927173" y="1974229"/>
                  </a:cubicBezTo>
                  <a:cubicBezTo>
                    <a:pt x="920019" y="1998254"/>
                    <a:pt x="912468" y="2021504"/>
                    <a:pt x="906107" y="2046952"/>
                  </a:cubicBezTo>
                  <a:cubicBezTo>
                    <a:pt x="853906" y="2245614"/>
                    <a:pt x="809918" y="2463136"/>
                    <a:pt x="751092" y="2676266"/>
                  </a:cubicBezTo>
                  <a:cubicBezTo>
                    <a:pt x="693458" y="2889912"/>
                    <a:pt x="624166" y="3100976"/>
                    <a:pt x="547189" y="3308422"/>
                  </a:cubicBezTo>
                  <a:cubicBezTo>
                    <a:pt x="479617" y="3487580"/>
                    <a:pt x="444109" y="3675523"/>
                    <a:pt x="441195" y="3866306"/>
                  </a:cubicBezTo>
                  <a:cubicBezTo>
                    <a:pt x="438014" y="4057089"/>
                    <a:pt x="469282" y="4250456"/>
                    <a:pt x="527182" y="4439174"/>
                  </a:cubicBezTo>
                  <a:cubicBezTo>
                    <a:pt x="584815" y="4628278"/>
                    <a:pt x="671067" y="4811828"/>
                    <a:pt x="775073" y="4987240"/>
                  </a:cubicBezTo>
                  <a:cubicBezTo>
                    <a:pt x="827009" y="5075075"/>
                    <a:pt x="884246" y="5160327"/>
                    <a:pt x="943206" y="5244933"/>
                  </a:cubicBezTo>
                  <a:cubicBezTo>
                    <a:pt x="1002296" y="5329411"/>
                    <a:pt x="1064964" y="5412337"/>
                    <a:pt x="1133728" y="5490356"/>
                  </a:cubicBezTo>
                  <a:cubicBezTo>
                    <a:pt x="1203949" y="5567728"/>
                    <a:pt x="1279337" y="5642259"/>
                    <a:pt x="1359626" y="5709815"/>
                  </a:cubicBezTo>
                  <a:cubicBezTo>
                    <a:pt x="1398711" y="5744949"/>
                    <a:pt x="1439916" y="5777241"/>
                    <a:pt x="1481254" y="5809146"/>
                  </a:cubicBezTo>
                  <a:cubicBezTo>
                    <a:pt x="1501922" y="5825163"/>
                    <a:pt x="1522325" y="5841309"/>
                    <a:pt x="1543260" y="5856940"/>
                  </a:cubicBezTo>
                  <a:cubicBezTo>
                    <a:pt x="1564591" y="5871923"/>
                    <a:pt x="1585921" y="5886777"/>
                    <a:pt x="1607518" y="5901374"/>
                  </a:cubicBezTo>
                  <a:cubicBezTo>
                    <a:pt x="1778565" y="6019693"/>
                    <a:pt x="1961271" y="6115924"/>
                    <a:pt x="2145566" y="6193814"/>
                  </a:cubicBezTo>
                  <a:lnTo>
                    <a:pt x="2214991" y="6221844"/>
                  </a:lnTo>
                  <a:lnTo>
                    <a:pt x="2249307" y="6236182"/>
                  </a:lnTo>
                  <a:cubicBezTo>
                    <a:pt x="2260702" y="6241089"/>
                    <a:pt x="2272625" y="6244577"/>
                    <a:pt x="2284285" y="6248711"/>
                  </a:cubicBezTo>
                  <a:lnTo>
                    <a:pt x="2354241" y="6273124"/>
                  </a:lnTo>
                  <a:cubicBezTo>
                    <a:pt x="2360070" y="6275190"/>
                    <a:pt x="2365899" y="6277128"/>
                    <a:pt x="2371597" y="6279324"/>
                  </a:cubicBezTo>
                  <a:cubicBezTo>
                    <a:pt x="2377161" y="6281778"/>
                    <a:pt x="2382329" y="6285007"/>
                    <a:pt x="2387894" y="6287719"/>
                  </a:cubicBezTo>
                  <a:cubicBezTo>
                    <a:pt x="2398757" y="6293274"/>
                    <a:pt x="2410153" y="6297666"/>
                    <a:pt x="2421414" y="6302186"/>
                  </a:cubicBezTo>
                  <a:lnTo>
                    <a:pt x="2489117" y="6329441"/>
                  </a:lnTo>
                  <a:lnTo>
                    <a:pt x="2522902" y="6343134"/>
                  </a:lnTo>
                  <a:cubicBezTo>
                    <a:pt x="2534165" y="6347654"/>
                    <a:pt x="2545294" y="6352563"/>
                    <a:pt x="2556953" y="6356051"/>
                  </a:cubicBezTo>
                  <a:lnTo>
                    <a:pt x="2695009" y="6401905"/>
                  </a:lnTo>
                  <a:cubicBezTo>
                    <a:pt x="2880895" y="6457190"/>
                    <a:pt x="3073141" y="6489095"/>
                    <a:pt x="3268035" y="6501238"/>
                  </a:cubicBezTo>
                  <a:cubicBezTo>
                    <a:pt x="3292413" y="6502659"/>
                    <a:pt x="3316527" y="6505629"/>
                    <a:pt x="3341038" y="6506145"/>
                  </a:cubicBezTo>
                  <a:lnTo>
                    <a:pt x="3414703" y="6507050"/>
                  </a:lnTo>
                  <a:lnTo>
                    <a:pt x="3488237" y="6508212"/>
                  </a:lnTo>
                  <a:cubicBezTo>
                    <a:pt x="3500690" y="6508729"/>
                    <a:pt x="3512483" y="6508471"/>
                    <a:pt x="3524142" y="6507955"/>
                  </a:cubicBezTo>
                  <a:lnTo>
                    <a:pt x="3559252" y="6506921"/>
                  </a:lnTo>
                  <a:cubicBezTo>
                    <a:pt x="3582835" y="6506792"/>
                    <a:pt x="3605889" y="6504467"/>
                    <a:pt x="3629207" y="6503045"/>
                  </a:cubicBezTo>
                  <a:cubicBezTo>
                    <a:pt x="3652526" y="6502012"/>
                    <a:pt x="3675579" y="6499171"/>
                    <a:pt x="3698633" y="6496845"/>
                  </a:cubicBezTo>
                  <a:cubicBezTo>
                    <a:pt x="3710160" y="6495683"/>
                    <a:pt x="3721819" y="6494907"/>
                    <a:pt x="3733213" y="6493357"/>
                  </a:cubicBezTo>
                  <a:lnTo>
                    <a:pt x="3767529" y="6488707"/>
                  </a:lnTo>
                  <a:lnTo>
                    <a:pt x="3801845" y="6484057"/>
                  </a:lnTo>
                  <a:lnTo>
                    <a:pt x="3835895" y="6478116"/>
                  </a:lnTo>
                  <a:cubicBezTo>
                    <a:pt x="4017673" y="6446727"/>
                    <a:pt x="4194152" y="6390281"/>
                    <a:pt x="4364801" y="6308517"/>
                  </a:cubicBezTo>
                  <a:cubicBezTo>
                    <a:pt x="4535583" y="6227139"/>
                    <a:pt x="4700138" y="6120962"/>
                    <a:pt x="4861379" y="6000576"/>
                  </a:cubicBezTo>
                  <a:cubicBezTo>
                    <a:pt x="5022621" y="5879931"/>
                    <a:pt x="5180684" y="5745337"/>
                    <a:pt x="5341263" y="5605834"/>
                  </a:cubicBezTo>
                  <a:lnTo>
                    <a:pt x="5587301" y="5390379"/>
                  </a:lnTo>
                  <a:cubicBezTo>
                    <a:pt x="5674216" y="5315718"/>
                    <a:pt x="5761527" y="5244416"/>
                    <a:pt x="5849105" y="5176344"/>
                  </a:cubicBezTo>
                  <a:lnTo>
                    <a:pt x="5890489" y="5145260"/>
                  </a:lnTo>
                  <a:lnTo>
                    <a:pt x="5890489" y="5995323"/>
                  </a:lnTo>
                  <a:lnTo>
                    <a:pt x="5811477" y="6077819"/>
                  </a:lnTo>
                  <a:cubicBezTo>
                    <a:pt x="5654739" y="6238377"/>
                    <a:pt x="5487138" y="6396093"/>
                    <a:pt x="5301384" y="6542958"/>
                  </a:cubicBezTo>
                  <a:lnTo>
                    <a:pt x="5252008" y="6578438"/>
                  </a:lnTo>
                  <a:lnTo>
                    <a:pt x="1653730" y="6578438"/>
                  </a:lnTo>
                  <a:lnTo>
                    <a:pt x="1549768" y="6488821"/>
                  </a:lnTo>
                  <a:cubicBezTo>
                    <a:pt x="1461976" y="6409495"/>
                    <a:pt x="1378573" y="6327182"/>
                    <a:pt x="1298282" y="6243932"/>
                  </a:cubicBezTo>
                  <a:cubicBezTo>
                    <a:pt x="1278277" y="6223006"/>
                    <a:pt x="1258138" y="6202210"/>
                    <a:pt x="1237999" y="6181671"/>
                  </a:cubicBezTo>
                  <a:lnTo>
                    <a:pt x="1179967" y="6117862"/>
                  </a:lnTo>
                  <a:lnTo>
                    <a:pt x="1121936" y="6054569"/>
                  </a:lnTo>
                  <a:cubicBezTo>
                    <a:pt x="1102328" y="6033644"/>
                    <a:pt x="1084573" y="6011427"/>
                    <a:pt x="1065628" y="5990243"/>
                  </a:cubicBezTo>
                  <a:cubicBezTo>
                    <a:pt x="1028662" y="5947099"/>
                    <a:pt x="990239" y="5904991"/>
                    <a:pt x="954335" y="5861460"/>
                  </a:cubicBezTo>
                  <a:cubicBezTo>
                    <a:pt x="936050" y="5840018"/>
                    <a:pt x="917634" y="5818446"/>
                    <a:pt x="898953" y="5797393"/>
                  </a:cubicBezTo>
                  <a:cubicBezTo>
                    <a:pt x="880404" y="5776208"/>
                    <a:pt x="861325" y="5755412"/>
                    <a:pt x="842908" y="5733582"/>
                  </a:cubicBezTo>
                  <a:cubicBezTo>
                    <a:pt x="767919" y="5647942"/>
                    <a:pt x="693061" y="5561786"/>
                    <a:pt x="622442" y="5471884"/>
                  </a:cubicBezTo>
                  <a:cubicBezTo>
                    <a:pt x="551559" y="5382112"/>
                    <a:pt x="486639" y="5287430"/>
                    <a:pt x="425559" y="5190036"/>
                  </a:cubicBezTo>
                  <a:cubicBezTo>
                    <a:pt x="303668" y="4994990"/>
                    <a:pt x="200193" y="4786123"/>
                    <a:pt x="123877" y="4564210"/>
                  </a:cubicBezTo>
                  <a:cubicBezTo>
                    <a:pt x="47694" y="4342555"/>
                    <a:pt x="2249" y="4106045"/>
                    <a:pt x="130" y="3865530"/>
                  </a:cubicBezTo>
                  <a:cubicBezTo>
                    <a:pt x="-1328" y="3745403"/>
                    <a:pt x="9537" y="3624629"/>
                    <a:pt x="30602" y="3505793"/>
                  </a:cubicBezTo>
                  <a:cubicBezTo>
                    <a:pt x="51802" y="3386828"/>
                    <a:pt x="84659" y="3270059"/>
                    <a:pt x="126924" y="3157164"/>
                  </a:cubicBezTo>
                  <a:cubicBezTo>
                    <a:pt x="200457" y="2959276"/>
                    <a:pt x="271737" y="2761388"/>
                    <a:pt x="334803" y="2560530"/>
                  </a:cubicBezTo>
                  <a:lnTo>
                    <a:pt x="381176" y="2409144"/>
                  </a:lnTo>
                  <a:lnTo>
                    <a:pt x="425825" y="2255819"/>
                  </a:lnTo>
                  <a:lnTo>
                    <a:pt x="470210" y="2099523"/>
                  </a:lnTo>
                  <a:lnTo>
                    <a:pt x="492998" y="2020213"/>
                  </a:lnTo>
                  <a:lnTo>
                    <a:pt x="517509" y="1939224"/>
                  </a:lnTo>
                  <a:cubicBezTo>
                    <a:pt x="525061" y="1912485"/>
                    <a:pt x="534866" y="1884586"/>
                    <a:pt x="544007" y="1857201"/>
                  </a:cubicBezTo>
                  <a:cubicBezTo>
                    <a:pt x="553680" y="1829559"/>
                    <a:pt x="561496" y="1802304"/>
                    <a:pt x="573288" y="1774274"/>
                  </a:cubicBezTo>
                  <a:lnTo>
                    <a:pt x="606146" y="1690832"/>
                  </a:lnTo>
                  <a:cubicBezTo>
                    <a:pt x="618467" y="1663060"/>
                    <a:pt x="631716" y="1635417"/>
                    <a:pt x="644569" y="1607775"/>
                  </a:cubicBezTo>
                  <a:cubicBezTo>
                    <a:pt x="698625" y="1498368"/>
                    <a:pt x="763413" y="1391287"/>
                    <a:pt x="837874" y="1297638"/>
                  </a:cubicBezTo>
                  <a:cubicBezTo>
                    <a:pt x="910348" y="1201278"/>
                    <a:pt x="990107" y="1115897"/>
                    <a:pt x="1069602" y="1032194"/>
                  </a:cubicBezTo>
                  <a:cubicBezTo>
                    <a:pt x="1089079" y="1010624"/>
                    <a:pt x="1110012" y="990990"/>
                    <a:pt x="1130548" y="970839"/>
                  </a:cubicBezTo>
                  <a:lnTo>
                    <a:pt x="1192024" y="910129"/>
                  </a:lnTo>
                  <a:cubicBezTo>
                    <a:pt x="1212031" y="889462"/>
                    <a:pt x="1234024" y="870475"/>
                    <a:pt x="1255356" y="850841"/>
                  </a:cubicBezTo>
                  <a:lnTo>
                    <a:pt x="1319614" y="792068"/>
                  </a:lnTo>
                  <a:cubicBezTo>
                    <a:pt x="1340680" y="772176"/>
                    <a:pt x="1363469" y="753834"/>
                    <a:pt x="1385728" y="734975"/>
                  </a:cubicBezTo>
                  <a:lnTo>
                    <a:pt x="1452768" y="678528"/>
                  </a:lnTo>
                  <a:lnTo>
                    <a:pt x="1469594" y="664449"/>
                  </a:lnTo>
                  <a:lnTo>
                    <a:pt x="1487083" y="651015"/>
                  </a:lnTo>
                  <a:lnTo>
                    <a:pt x="1522193" y="624277"/>
                  </a:lnTo>
                  <a:lnTo>
                    <a:pt x="1592415" y="570671"/>
                  </a:lnTo>
                  <a:cubicBezTo>
                    <a:pt x="1640110" y="535925"/>
                    <a:pt x="1689531" y="503245"/>
                    <a:pt x="1738287" y="469402"/>
                  </a:cubicBezTo>
                  <a:cubicBezTo>
                    <a:pt x="1788634" y="438015"/>
                    <a:pt x="1839643" y="407013"/>
                    <a:pt x="1890918" y="376530"/>
                  </a:cubicBezTo>
                  <a:cubicBezTo>
                    <a:pt x="2098400" y="258209"/>
                    <a:pt x="2323503" y="166241"/>
                    <a:pt x="2555363" y="105274"/>
                  </a:cubicBezTo>
                  <a:cubicBezTo>
                    <a:pt x="2787223" y="44047"/>
                    <a:pt x="3024516" y="12013"/>
                    <a:pt x="3259291" y="3229"/>
                  </a:cubicBezTo>
                  <a:lnTo>
                    <a:pt x="3347265" y="903"/>
                  </a:lnTo>
                  <a:close/>
                </a:path>
              </a:pathLst>
            </a:custGeom>
            <a:gradFill flip="none" rotWithShape="1">
              <a:gsLst>
                <a:gs pos="2000">
                  <a:schemeClr val="bg1">
                    <a:alpha val="10000"/>
                  </a:schemeClr>
                </a:gs>
                <a:gs pos="16000">
                  <a:schemeClr val="accent6">
                    <a:alpha val="5000"/>
                  </a:schemeClr>
                </a:gs>
                <a:gs pos="100000">
                  <a:schemeClr val="bg1">
                    <a:alpha val="10000"/>
                  </a:schemeClr>
                </a:gs>
                <a:gs pos="85000">
                  <a:schemeClr val="accent1">
                    <a:alpha val="5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17" name="Freeform: Shape 16">
              <a:extLst>
                <a:ext uri="{FF2B5EF4-FFF2-40B4-BE49-F238E27FC236}">
                  <a16:creationId xmlns:a16="http://schemas.microsoft.com/office/drawing/2014/main" id="{27CCEAF3-651B-4605-AE58-F96E227036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01023" y="52997"/>
              <a:ext cx="6093363" cy="6805004"/>
            </a:xfrm>
            <a:custGeom>
              <a:avLst/>
              <a:gdLst>
                <a:gd name="connsiteX0" fmla="*/ 3517682 w 5890491"/>
                <a:gd name="connsiteY0" fmla="*/ 0 h 6578439"/>
                <a:gd name="connsiteX1" fmla="*/ 5849513 w 5890491"/>
                <a:gd name="connsiteY1" fmla="*/ 841730 h 6578439"/>
                <a:gd name="connsiteX2" fmla="*/ 5890491 w 5890491"/>
                <a:gd name="connsiteY2" fmla="*/ 879061 h 6578439"/>
                <a:gd name="connsiteX3" fmla="*/ 5890491 w 5890491"/>
                <a:gd name="connsiteY3" fmla="*/ 2034114 h 6578439"/>
                <a:gd name="connsiteX4" fmla="*/ 5757065 w 5890491"/>
                <a:gd name="connsiteY4" fmla="*/ 1854938 h 6578439"/>
                <a:gd name="connsiteX5" fmla="*/ 5564060 w 5890491"/>
                <a:gd name="connsiteY5" fmla="*/ 1642182 h 6578439"/>
                <a:gd name="connsiteX6" fmla="*/ 3517551 w 5890491"/>
                <a:gd name="connsiteY6" fmla="*/ 790012 h 6578439"/>
                <a:gd name="connsiteX7" fmla="*/ 1611552 w 5890491"/>
                <a:gd name="connsiteY7" fmla="*/ 1543282 h 6578439"/>
                <a:gd name="connsiteX8" fmla="*/ 1340656 w 5890491"/>
                <a:gd name="connsiteY8" fmla="*/ 1897925 h 6578439"/>
                <a:gd name="connsiteX9" fmla="*/ 1201705 w 5890491"/>
                <a:gd name="connsiteY9" fmla="*/ 2361213 h 6578439"/>
                <a:gd name="connsiteX10" fmla="*/ 852705 w 5890491"/>
                <a:gd name="connsiteY10" fmla="*/ 3529176 h 6578439"/>
                <a:gd name="connsiteX11" fmla="*/ 863863 w 5890491"/>
                <a:gd name="connsiteY11" fmla="*/ 4437051 h 6578439"/>
                <a:gd name="connsiteX12" fmla="*/ 1413569 w 5890491"/>
                <a:gd name="connsiteY12" fmla="*/ 5357174 h 6578439"/>
                <a:gd name="connsiteX13" fmla="*/ 2339129 w 5890491"/>
                <a:gd name="connsiteY13" fmla="*/ 6143367 h 6578439"/>
                <a:gd name="connsiteX14" fmla="*/ 3439449 w 5890491"/>
                <a:gd name="connsiteY14" fmla="*/ 6420049 h 6578439"/>
                <a:gd name="connsiteX15" fmla="*/ 5251388 w 5890491"/>
                <a:gd name="connsiteY15" fmla="*/ 5349009 h 6578439"/>
                <a:gd name="connsiteX16" fmla="*/ 5657731 w 5890491"/>
                <a:gd name="connsiteY16" fmla="*/ 4959205 h 6578439"/>
                <a:gd name="connsiteX17" fmla="*/ 5836127 w 5890491"/>
                <a:gd name="connsiteY17" fmla="*/ 4792052 h 6578439"/>
                <a:gd name="connsiteX18" fmla="*/ 5890491 w 5890491"/>
                <a:gd name="connsiteY18" fmla="*/ 4738662 h 6578439"/>
                <a:gd name="connsiteX19" fmla="*/ 5890491 w 5890491"/>
                <a:gd name="connsiteY19" fmla="*/ 5821964 h 6578439"/>
                <a:gd name="connsiteX20" fmla="*/ 5802001 w 5890491"/>
                <a:gd name="connsiteY20" fmla="*/ 5907904 h 6578439"/>
                <a:gd name="connsiteX21" fmla="*/ 5294358 w 5890491"/>
                <a:gd name="connsiteY21" fmla="*/ 6397505 h 6578439"/>
                <a:gd name="connsiteX22" fmla="*/ 5077178 w 5890491"/>
                <a:gd name="connsiteY22" fmla="*/ 6578439 h 6578439"/>
                <a:gd name="connsiteX23" fmla="*/ 1567290 w 5890491"/>
                <a:gd name="connsiteY23" fmla="*/ 6578439 h 6578439"/>
                <a:gd name="connsiteX24" fmla="*/ 1508588 w 5890491"/>
                <a:gd name="connsiteY24" fmla="*/ 6535186 h 6578439"/>
                <a:gd name="connsiteX25" fmla="*/ 826498 w 5890491"/>
                <a:gd name="connsiteY25" fmla="*/ 5876034 h 6578439"/>
                <a:gd name="connsiteX26" fmla="*/ 122403 w 5890491"/>
                <a:gd name="connsiteY26" fmla="*/ 3255655 h 6578439"/>
                <a:gd name="connsiteX27" fmla="*/ 1061197 w 5890491"/>
                <a:gd name="connsiteY27" fmla="*/ 984650 h 6578439"/>
                <a:gd name="connsiteX28" fmla="*/ 3517682 w 5890491"/>
                <a:gd name="connsiteY28" fmla="*/ 0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890491" h="6578439">
                  <a:moveTo>
                    <a:pt x="3517682" y="0"/>
                  </a:moveTo>
                  <a:cubicBezTo>
                    <a:pt x="4402017" y="0"/>
                    <a:pt x="5213742" y="315483"/>
                    <a:pt x="5849513" y="841730"/>
                  </a:cubicBezTo>
                  <a:lnTo>
                    <a:pt x="5890491" y="879061"/>
                  </a:lnTo>
                  <a:lnTo>
                    <a:pt x="5890491" y="2034114"/>
                  </a:lnTo>
                  <a:lnTo>
                    <a:pt x="5757065" y="1854938"/>
                  </a:lnTo>
                  <a:cubicBezTo>
                    <a:pt x="5696443" y="1781264"/>
                    <a:pt x="5632076" y="1710299"/>
                    <a:pt x="5564060" y="1642182"/>
                  </a:cubicBezTo>
                  <a:cubicBezTo>
                    <a:pt x="5015393" y="1092636"/>
                    <a:pt x="4288592" y="790012"/>
                    <a:pt x="3517551" y="790012"/>
                  </a:cubicBezTo>
                  <a:cubicBezTo>
                    <a:pt x="2701750" y="790012"/>
                    <a:pt x="2131676" y="1015335"/>
                    <a:pt x="1611552" y="1543282"/>
                  </a:cubicBezTo>
                  <a:cubicBezTo>
                    <a:pt x="1435754" y="1721722"/>
                    <a:pt x="1375945" y="1822729"/>
                    <a:pt x="1340656" y="1897925"/>
                  </a:cubicBezTo>
                  <a:cubicBezTo>
                    <a:pt x="1289148" y="2007623"/>
                    <a:pt x="1252432" y="2155907"/>
                    <a:pt x="1201705" y="2361213"/>
                  </a:cubicBezTo>
                  <a:cubicBezTo>
                    <a:pt x="1133721" y="2635919"/>
                    <a:pt x="1040568" y="3012290"/>
                    <a:pt x="852705" y="3529176"/>
                  </a:cubicBezTo>
                  <a:cubicBezTo>
                    <a:pt x="749952" y="3811784"/>
                    <a:pt x="753584" y="4108747"/>
                    <a:pt x="863863" y="4437051"/>
                  </a:cubicBezTo>
                  <a:cubicBezTo>
                    <a:pt x="964800" y="4737438"/>
                    <a:pt x="1154869" y="5055603"/>
                    <a:pt x="1413569" y="5357174"/>
                  </a:cubicBezTo>
                  <a:cubicBezTo>
                    <a:pt x="1718326" y="5712343"/>
                    <a:pt x="2021008" y="5969404"/>
                    <a:pt x="2339129" y="6143367"/>
                  </a:cubicBezTo>
                  <a:cubicBezTo>
                    <a:pt x="2679565" y="6329577"/>
                    <a:pt x="3039591" y="6420049"/>
                    <a:pt x="3439449" y="6420049"/>
                  </a:cubicBezTo>
                  <a:cubicBezTo>
                    <a:pt x="4142246" y="6420049"/>
                    <a:pt x="4633828" y="5976251"/>
                    <a:pt x="5251388" y="5349009"/>
                  </a:cubicBezTo>
                  <a:cubicBezTo>
                    <a:pt x="5389949" y="5208364"/>
                    <a:pt x="5526047" y="5081677"/>
                    <a:pt x="5657731" y="4959205"/>
                  </a:cubicBezTo>
                  <a:cubicBezTo>
                    <a:pt x="5719520" y="4901722"/>
                    <a:pt x="5779200" y="4846206"/>
                    <a:pt x="5836127" y="4792052"/>
                  </a:cubicBezTo>
                  <a:lnTo>
                    <a:pt x="5890491" y="4738662"/>
                  </a:lnTo>
                  <a:lnTo>
                    <a:pt x="5890491" y="5821964"/>
                  </a:lnTo>
                  <a:lnTo>
                    <a:pt x="5802001" y="5907904"/>
                  </a:lnTo>
                  <a:cubicBezTo>
                    <a:pt x="5634962" y="6077456"/>
                    <a:pt x="5467509" y="6243625"/>
                    <a:pt x="5294358" y="6397505"/>
                  </a:cubicBezTo>
                  <a:lnTo>
                    <a:pt x="5077178" y="6578439"/>
                  </a:lnTo>
                  <a:lnTo>
                    <a:pt x="1567290" y="6578439"/>
                  </a:lnTo>
                  <a:lnTo>
                    <a:pt x="1508588" y="6535186"/>
                  </a:lnTo>
                  <a:cubicBezTo>
                    <a:pt x="1263991" y="6345442"/>
                    <a:pt x="1038054" y="6122666"/>
                    <a:pt x="826498" y="5876034"/>
                  </a:cubicBezTo>
                  <a:cubicBezTo>
                    <a:pt x="261613" y="5217713"/>
                    <a:pt x="-239182" y="4250314"/>
                    <a:pt x="122403" y="3255655"/>
                  </a:cubicBezTo>
                  <a:cubicBezTo>
                    <a:pt x="607497" y="1921629"/>
                    <a:pt x="393040" y="1662857"/>
                    <a:pt x="1061197" y="984650"/>
                  </a:cubicBezTo>
                  <a:cubicBezTo>
                    <a:pt x="1729484" y="306444"/>
                    <a:pt x="2498060" y="0"/>
                    <a:pt x="3517682" y="0"/>
                  </a:cubicBezTo>
                  <a:close/>
                </a:path>
              </a:pathLst>
            </a:custGeom>
            <a:gradFill flip="none" rotWithShape="1">
              <a:gsLst>
                <a:gs pos="2000">
                  <a:schemeClr val="bg1"/>
                </a:gs>
                <a:gs pos="16000">
                  <a:schemeClr val="accent6">
                    <a:alpha val="10000"/>
                  </a:schemeClr>
                </a:gs>
                <a:gs pos="100000">
                  <a:schemeClr val="bg1">
                    <a:alpha val="10000"/>
                  </a:schemeClr>
                </a:gs>
                <a:gs pos="85000">
                  <a:schemeClr val="accent1">
                    <a:alpha val="1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orbel"/>
                <a:ea typeface="+mn-ea"/>
                <a:cs typeface="+mn-cs"/>
              </a:endParaRPr>
            </a:p>
          </p:txBody>
        </p:sp>
        <p:sp>
          <p:nvSpPr>
            <p:cNvPr id="46" name="Freeform: Shape 45">
              <a:extLst>
                <a:ext uri="{FF2B5EF4-FFF2-40B4-BE49-F238E27FC236}">
                  <a16:creationId xmlns:a16="http://schemas.microsoft.com/office/drawing/2014/main" id="{ED519330-E5F1-4248-B58C-1AA0D9E6DA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01024" y="52997"/>
              <a:ext cx="6093362" cy="6805004"/>
            </a:xfrm>
            <a:custGeom>
              <a:avLst/>
              <a:gdLst>
                <a:gd name="connsiteX0" fmla="*/ 5890490 w 5890490"/>
                <a:gd name="connsiteY0" fmla="*/ 5389037 h 6578439"/>
                <a:gd name="connsiteX1" fmla="*/ 5890490 w 5890490"/>
                <a:gd name="connsiteY1" fmla="*/ 5855587 h 6578439"/>
                <a:gd name="connsiteX2" fmla="*/ 5784593 w 5890490"/>
                <a:gd name="connsiteY2" fmla="*/ 5962054 h 6578439"/>
                <a:gd name="connsiteX3" fmla="*/ 5663414 w 5890490"/>
                <a:gd name="connsiteY3" fmla="*/ 6082564 h 6578439"/>
                <a:gd name="connsiteX4" fmla="*/ 5147099 w 5890490"/>
                <a:gd name="connsiteY4" fmla="*/ 6547726 h 6578439"/>
                <a:gd name="connsiteX5" fmla="*/ 5105015 w 5890490"/>
                <a:gd name="connsiteY5" fmla="*/ 6578439 h 6578439"/>
                <a:gd name="connsiteX6" fmla="*/ 4385601 w 5890490"/>
                <a:gd name="connsiteY6" fmla="*/ 6578439 h 6578439"/>
                <a:gd name="connsiteX7" fmla="*/ 4507252 w 5890490"/>
                <a:gd name="connsiteY7" fmla="*/ 6515968 h 6578439"/>
                <a:gd name="connsiteX8" fmla="*/ 4909330 w 5890490"/>
                <a:gd name="connsiteY8" fmla="*/ 6253453 h 6578439"/>
                <a:gd name="connsiteX9" fmla="*/ 5411374 w 5890490"/>
                <a:gd name="connsiteY9" fmla="*/ 5828544 h 6578439"/>
                <a:gd name="connsiteX10" fmla="*/ 5533570 w 5890490"/>
                <a:gd name="connsiteY10" fmla="*/ 5714534 h 6578439"/>
                <a:gd name="connsiteX11" fmla="*/ 5657425 w 5890490"/>
                <a:gd name="connsiteY11" fmla="*/ 5597650 h 6578439"/>
                <a:gd name="connsiteX12" fmla="*/ 3336813 w 5890490"/>
                <a:gd name="connsiteY12" fmla="*/ 499 h 6578439"/>
                <a:gd name="connsiteX13" fmla="*/ 3513674 w 5890490"/>
                <a:gd name="connsiteY13" fmla="*/ 1202 h 6578439"/>
                <a:gd name="connsiteX14" fmla="*/ 3602743 w 5890490"/>
                <a:gd name="connsiteY14" fmla="*/ 4827 h 6578439"/>
                <a:gd name="connsiteX15" fmla="*/ 3647213 w 5890490"/>
                <a:gd name="connsiteY15" fmla="*/ 6703 h 6578439"/>
                <a:gd name="connsiteX16" fmla="*/ 3691684 w 5890490"/>
                <a:gd name="connsiteY16" fmla="*/ 9453 h 6578439"/>
                <a:gd name="connsiteX17" fmla="*/ 3868927 w 5890490"/>
                <a:gd name="connsiteY17" fmla="*/ 27080 h 6578439"/>
                <a:gd name="connsiteX18" fmla="*/ 5200872 w 5890490"/>
                <a:gd name="connsiteY18" fmla="*/ 472240 h 6578439"/>
                <a:gd name="connsiteX19" fmla="*/ 5772711 w 5890490"/>
                <a:gd name="connsiteY19" fmla="*/ 866334 h 6578439"/>
                <a:gd name="connsiteX20" fmla="*/ 5890490 w 5890490"/>
                <a:gd name="connsiteY20" fmla="*/ 972426 h 6578439"/>
                <a:gd name="connsiteX21" fmla="*/ 5890490 w 5890490"/>
                <a:gd name="connsiteY21" fmla="*/ 1158576 h 6578439"/>
                <a:gd name="connsiteX22" fmla="*/ 5676045 w 5890490"/>
                <a:gd name="connsiteY22" fmla="*/ 986969 h 6578439"/>
                <a:gd name="connsiteX23" fmla="*/ 5103776 w 5890490"/>
                <a:gd name="connsiteY23" fmla="*/ 655879 h 6578439"/>
                <a:gd name="connsiteX24" fmla="*/ 4482465 w 5890490"/>
                <a:gd name="connsiteY24" fmla="*/ 440363 h 6578439"/>
                <a:gd name="connsiteX25" fmla="*/ 4402444 w 5890490"/>
                <a:gd name="connsiteY25" fmla="*/ 422111 h 6578439"/>
                <a:gd name="connsiteX26" fmla="*/ 4322423 w 5890490"/>
                <a:gd name="connsiteY26" fmla="*/ 404610 h 6578439"/>
                <a:gd name="connsiteX27" fmla="*/ 4241892 w 5890490"/>
                <a:gd name="connsiteY27" fmla="*/ 389858 h 6578439"/>
                <a:gd name="connsiteX28" fmla="*/ 4201627 w 5890490"/>
                <a:gd name="connsiteY28" fmla="*/ 382483 h 6578439"/>
                <a:gd name="connsiteX29" fmla="*/ 4161234 w 5890490"/>
                <a:gd name="connsiteY29" fmla="*/ 375857 h 6578439"/>
                <a:gd name="connsiteX30" fmla="*/ 3999280 w 5890490"/>
                <a:gd name="connsiteY30" fmla="*/ 353606 h 6578439"/>
                <a:gd name="connsiteX31" fmla="*/ 3836817 w 5890490"/>
                <a:gd name="connsiteY31" fmla="*/ 338480 h 6578439"/>
                <a:gd name="connsiteX32" fmla="*/ 3673972 w 5890490"/>
                <a:gd name="connsiteY32" fmla="*/ 330604 h 6578439"/>
                <a:gd name="connsiteX33" fmla="*/ 3511126 w 5890490"/>
                <a:gd name="connsiteY33" fmla="*/ 328978 h 6578439"/>
                <a:gd name="connsiteX34" fmla="*/ 3183142 w 5890490"/>
                <a:gd name="connsiteY34" fmla="*/ 342854 h 6578439"/>
                <a:gd name="connsiteX35" fmla="*/ 2541444 w 5890490"/>
                <a:gd name="connsiteY35" fmla="*/ 439988 h 6578439"/>
                <a:gd name="connsiteX36" fmla="*/ 1933895 w 5890490"/>
                <a:gd name="connsiteY36" fmla="*/ 650505 h 6578439"/>
                <a:gd name="connsiteX37" fmla="*/ 1378079 w 5890490"/>
                <a:gd name="connsiteY37" fmla="*/ 983905 h 6578439"/>
                <a:gd name="connsiteX38" fmla="*/ 1312967 w 5890490"/>
                <a:gd name="connsiteY38" fmla="*/ 1033660 h 6578439"/>
                <a:gd name="connsiteX39" fmla="*/ 1248364 w 5890490"/>
                <a:gd name="connsiteY39" fmla="*/ 1084413 h 6578439"/>
                <a:gd name="connsiteX40" fmla="*/ 1185163 w 5890490"/>
                <a:gd name="connsiteY40" fmla="*/ 1137168 h 6578439"/>
                <a:gd name="connsiteX41" fmla="*/ 1122852 w 5890490"/>
                <a:gd name="connsiteY41" fmla="*/ 1190922 h 6578439"/>
                <a:gd name="connsiteX42" fmla="*/ 892092 w 5890490"/>
                <a:gd name="connsiteY42" fmla="*/ 1421440 h 6578439"/>
                <a:gd name="connsiteX43" fmla="*/ 707202 w 5890490"/>
                <a:gd name="connsiteY43" fmla="*/ 1684212 h 6578439"/>
                <a:gd name="connsiteX44" fmla="*/ 670121 w 5890490"/>
                <a:gd name="connsiteY44" fmla="*/ 1756093 h 6578439"/>
                <a:gd name="connsiteX45" fmla="*/ 637630 w 5890490"/>
                <a:gd name="connsiteY45" fmla="*/ 1830724 h 6578439"/>
                <a:gd name="connsiteX46" fmla="*/ 607685 w 5890490"/>
                <a:gd name="connsiteY46" fmla="*/ 1907105 h 6578439"/>
                <a:gd name="connsiteX47" fmla="*/ 580034 w 5890490"/>
                <a:gd name="connsiteY47" fmla="*/ 1984986 h 6578439"/>
                <a:gd name="connsiteX48" fmla="*/ 481919 w 5890490"/>
                <a:gd name="connsiteY48" fmla="*/ 2304386 h 6578439"/>
                <a:gd name="connsiteX49" fmla="*/ 433881 w 5890490"/>
                <a:gd name="connsiteY49" fmla="*/ 2465399 h 6578439"/>
                <a:gd name="connsiteX50" fmla="*/ 384442 w 5890490"/>
                <a:gd name="connsiteY50" fmla="*/ 2626163 h 6578439"/>
                <a:gd name="connsiteX51" fmla="*/ 166039 w 5890490"/>
                <a:gd name="connsiteY51" fmla="*/ 3261338 h 6578439"/>
                <a:gd name="connsiteX52" fmla="*/ 56202 w 5890490"/>
                <a:gd name="connsiteY52" fmla="*/ 3910265 h 6578439"/>
                <a:gd name="connsiteX53" fmla="*/ 93664 w 5890490"/>
                <a:gd name="connsiteY53" fmla="*/ 4237292 h 6578439"/>
                <a:gd name="connsiteX54" fmla="*/ 111758 w 5890490"/>
                <a:gd name="connsiteY54" fmla="*/ 4317548 h 6578439"/>
                <a:gd name="connsiteX55" fmla="*/ 133038 w 5890490"/>
                <a:gd name="connsiteY55" fmla="*/ 4397054 h 6578439"/>
                <a:gd name="connsiteX56" fmla="*/ 157757 w 5890490"/>
                <a:gd name="connsiteY56" fmla="*/ 4475560 h 6578439"/>
                <a:gd name="connsiteX57" fmla="*/ 185153 w 5890490"/>
                <a:gd name="connsiteY57" fmla="*/ 4553066 h 6578439"/>
                <a:gd name="connsiteX58" fmla="*/ 493642 w 5890490"/>
                <a:gd name="connsiteY58" fmla="*/ 5132239 h 6578439"/>
                <a:gd name="connsiteX59" fmla="*/ 914391 w 5890490"/>
                <a:gd name="connsiteY59" fmla="*/ 5636528 h 6578439"/>
                <a:gd name="connsiteX60" fmla="*/ 1402034 w 5890490"/>
                <a:gd name="connsiteY60" fmla="*/ 6076188 h 6578439"/>
                <a:gd name="connsiteX61" fmla="*/ 1664397 w 5890490"/>
                <a:gd name="connsiteY61" fmla="*/ 6267079 h 6578439"/>
                <a:gd name="connsiteX62" fmla="*/ 1938992 w 5890490"/>
                <a:gd name="connsiteY62" fmla="*/ 6434343 h 6578439"/>
                <a:gd name="connsiteX63" fmla="*/ 2225931 w 5890490"/>
                <a:gd name="connsiteY63" fmla="*/ 6574322 h 6578439"/>
                <a:gd name="connsiteX64" fmla="*/ 2236328 w 5890490"/>
                <a:gd name="connsiteY64" fmla="*/ 6578439 h 6578439"/>
                <a:gd name="connsiteX65" fmla="*/ 1504665 w 5890490"/>
                <a:gd name="connsiteY65" fmla="*/ 6578439 h 6578439"/>
                <a:gd name="connsiteX66" fmla="*/ 1456827 w 5890490"/>
                <a:gd name="connsiteY66" fmla="*/ 6543476 h 6578439"/>
                <a:gd name="connsiteX67" fmla="*/ 1188475 w 5890490"/>
                <a:gd name="connsiteY67" fmla="*/ 6314083 h 6578439"/>
                <a:gd name="connsiteX68" fmla="*/ 721728 w 5890490"/>
                <a:gd name="connsiteY68" fmla="*/ 5798666 h 6578439"/>
                <a:gd name="connsiteX69" fmla="*/ 344175 w 5890490"/>
                <a:gd name="connsiteY69" fmla="*/ 5219495 h 6578439"/>
                <a:gd name="connsiteX70" fmla="*/ 87293 w 5890490"/>
                <a:gd name="connsiteY70" fmla="*/ 4583569 h 6578439"/>
                <a:gd name="connsiteX71" fmla="*/ 65886 w 5890490"/>
                <a:gd name="connsiteY71" fmla="*/ 4500813 h 6578439"/>
                <a:gd name="connsiteX72" fmla="*/ 47409 w 5890490"/>
                <a:gd name="connsiteY72" fmla="*/ 4417431 h 6578439"/>
                <a:gd name="connsiteX73" fmla="*/ 39000 w 5890490"/>
                <a:gd name="connsiteY73" fmla="*/ 4375677 h 6578439"/>
                <a:gd name="connsiteX74" fmla="*/ 31610 w 5890490"/>
                <a:gd name="connsiteY74" fmla="*/ 4333674 h 6578439"/>
                <a:gd name="connsiteX75" fmla="*/ 18868 w 5890490"/>
                <a:gd name="connsiteY75" fmla="*/ 4249417 h 6578439"/>
                <a:gd name="connsiteX76" fmla="*/ 646 w 5890490"/>
                <a:gd name="connsiteY76" fmla="*/ 3910265 h 6578439"/>
                <a:gd name="connsiteX77" fmla="*/ 130234 w 5890490"/>
                <a:gd name="connsiteY77" fmla="*/ 3248337 h 6578439"/>
                <a:gd name="connsiteX78" fmla="*/ 335383 w 5890490"/>
                <a:gd name="connsiteY78" fmla="*/ 2611911 h 6578439"/>
                <a:gd name="connsiteX79" fmla="*/ 487272 w 5890490"/>
                <a:gd name="connsiteY79" fmla="*/ 1958609 h 6578439"/>
                <a:gd name="connsiteX80" fmla="*/ 508550 w 5890490"/>
                <a:gd name="connsiteY80" fmla="*/ 1876227 h 6578439"/>
                <a:gd name="connsiteX81" fmla="*/ 531742 w 5890490"/>
                <a:gd name="connsiteY81" fmla="*/ 1793721 h 6578439"/>
                <a:gd name="connsiteX82" fmla="*/ 558245 w 5890490"/>
                <a:gd name="connsiteY82" fmla="*/ 1711465 h 6578439"/>
                <a:gd name="connsiteX83" fmla="*/ 590100 w 5890490"/>
                <a:gd name="connsiteY83" fmla="*/ 1630332 h 6578439"/>
                <a:gd name="connsiteX84" fmla="*/ 758680 w 5890490"/>
                <a:gd name="connsiteY84" fmla="*/ 1322433 h 6578439"/>
                <a:gd name="connsiteX85" fmla="*/ 976317 w 5890490"/>
                <a:gd name="connsiteY85" fmla="*/ 1049286 h 6578439"/>
                <a:gd name="connsiteX86" fmla="*/ 1035314 w 5890490"/>
                <a:gd name="connsiteY86" fmla="*/ 985406 h 6578439"/>
                <a:gd name="connsiteX87" fmla="*/ 1095329 w 5890490"/>
                <a:gd name="connsiteY87" fmla="*/ 922526 h 6578439"/>
                <a:gd name="connsiteX88" fmla="*/ 1157384 w 5890490"/>
                <a:gd name="connsiteY88" fmla="*/ 861271 h 6578439"/>
                <a:gd name="connsiteX89" fmla="*/ 1220841 w 5890490"/>
                <a:gd name="connsiteY89" fmla="*/ 801017 h 6578439"/>
                <a:gd name="connsiteX90" fmla="*/ 1286462 w 5890490"/>
                <a:gd name="connsiteY90" fmla="*/ 742886 h 6578439"/>
                <a:gd name="connsiteX91" fmla="*/ 1353233 w 5890490"/>
                <a:gd name="connsiteY91" fmla="*/ 685632 h 6578439"/>
                <a:gd name="connsiteX92" fmla="*/ 1369924 w 5890490"/>
                <a:gd name="connsiteY92" fmla="*/ 671256 h 6578439"/>
                <a:gd name="connsiteX93" fmla="*/ 1387380 w 5890490"/>
                <a:gd name="connsiteY93" fmla="*/ 657755 h 6578439"/>
                <a:gd name="connsiteX94" fmla="*/ 1422422 w 5890490"/>
                <a:gd name="connsiteY94" fmla="*/ 630877 h 6578439"/>
                <a:gd name="connsiteX95" fmla="*/ 1492759 w 5890490"/>
                <a:gd name="connsiteY95" fmla="*/ 577248 h 6578439"/>
                <a:gd name="connsiteX96" fmla="*/ 1528820 w 5890490"/>
                <a:gd name="connsiteY96" fmla="*/ 551496 h 6578439"/>
                <a:gd name="connsiteX97" fmla="*/ 1565390 w 5890490"/>
                <a:gd name="connsiteY97" fmla="*/ 526370 h 6578439"/>
                <a:gd name="connsiteX98" fmla="*/ 1639040 w 5890490"/>
                <a:gd name="connsiteY98" fmla="*/ 476490 h 6578439"/>
                <a:gd name="connsiteX99" fmla="*/ 1792075 w 5890490"/>
                <a:gd name="connsiteY99" fmla="*/ 384859 h 6578439"/>
                <a:gd name="connsiteX100" fmla="*/ 2455943 w 5890490"/>
                <a:gd name="connsiteY100" fmla="*/ 117836 h 6578439"/>
                <a:gd name="connsiteX101" fmla="*/ 3159952 w 5890490"/>
                <a:gd name="connsiteY101" fmla="*/ 7203 h 6578439"/>
                <a:gd name="connsiteX102" fmla="*/ 3336813 w 5890490"/>
                <a:gd name="connsiteY102" fmla="*/ 499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5890490" h="6578439">
                  <a:moveTo>
                    <a:pt x="5890490" y="5389037"/>
                  </a:moveTo>
                  <a:lnTo>
                    <a:pt x="5890490" y="5855587"/>
                  </a:lnTo>
                  <a:lnTo>
                    <a:pt x="5784593" y="5962054"/>
                  </a:lnTo>
                  <a:cubicBezTo>
                    <a:pt x="5744454" y="6002308"/>
                    <a:pt x="5704062" y="6042436"/>
                    <a:pt x="5663414" y="6082564"/>
                  </a:cubicBezTo>
                  <a:cubicBezTo>
                    <a:pt x="5500314" y="6242577"/>
                    <a:pt x="5330970" y="6400714"/>
                    <a:pt x="5147099" y="6547726"/>
                  </a:cubicBezTo>
                  <a:lnTo>
                    <a:pt x="5105015" y="6578439"/>
                  </a:lnTo>
                  <a:lnTo>
                    <a:pt x="4385601" y="6578439"/>
                  </a:lnTo>
                  <a:lnTo>
                    <a:pt x="4507252" y="6515968"/>
                  </a:lnTo>
                  <a:cubicBezTo>
                    <a:pt x="4645901" y="6439679"/>
                    <a:pt x="4779837" y="6350961"/>
                    <a:pt x="4909330" y="6253453"/>
                  </a:cubicBezTo>
                  <a:cubicBezTo>
                    <a:pt x="5082369" y="6123567"/>
                    <a:pt x="5248145" y="5979180"/>
                    <a:pt x="5411374" y="5828544"/>
                  </a:cubicBezTo>
                  <a:cubicBezTo>
                    <a:pt x="5452149" y="5790791"/>
                    <a:pt x="5492924" y="5752788"/>
                    <a:pt x="5533570" y="5714534"/>
                  </a:cubicBezTo>
                  <a:lnTo>
                    <a:pt x="5657425" y="5597650"/>
                  </a:lnTo>
                  <a:close/>
                  <a:moveTo>
                    <a:pt x="3336813" y="499"/>
                  </a:moveTo>
                  <a:cubicBezTo>
                    <a:pt x="3395682" y="-392"/>
                    <a:pt x="3454550" y="-48"/>
                    <a:pt x="3513674" y="1202"/>
                  </a:cubicBezTo>
                  <a:lnTo>
                    <a:pt x="3602743" y="4827"/>
                  </a:lnTo>
                  <a:lnTo>
                    <a:pt x="3647213" y="6703"/>
                  </a:lnTo>
                  <a:cubicBezTo>
                    <a:pt x="3661994" y="7327"/>
                    <a:pt x="3676903" y="7703"/>
                    <a:pt x="3691684" y="9453"/>
                  </a:cubicBezTo>
                  <a:lnTo>
                    <a:pt x="3868927" y="27080"/>
                  </a:lnTo>
                  <a:cubicBezTo>
                    <a:pt x="4340645" y="85584"/>
                    <a:pt x="4795160" y="243221"/>
                    <a:pt x="5200872" y="472240"/>
                  </a:cubicBezTo>
                  <a:cubicBezTo>
                    <a:pt x="5403855" y="587124"/>
                    <a:pt x="5594988" y="719447"/>
                    <a:pt x="5772711" y="866334"/>
                  </a:cubicBezTo>
                  <a:lnTo>
                    <a:pt x="5890490" y="972426"/>
                  </a:lnTo>
                  <a:lnTo>
                    <a:pt x="5890490" y="1158576"/>
                  </a:lnTo>
                  <a:lnTo>
                    <a:pt x="5676045" y="986969"/>
                  </a:lnTo>
                  <a:cubicBezTo>
                    <a:pt x="5496587" y="857740"/>
                    <a:pt x="5304275" y="746699"/>
                    <a:pt x="5103776" y="655879"/>
                  </a:cubicBezTo>
                  <a:cubicBezTo>
                    <a:pt x="4903214" y="564747"/>
                    <a:pt x="4695006" y="492492"/>
                    <a:pt x="4482465" y="440363"/>
                  </a:cubicBezTo>
                  <a:lnTo>
                    <a:pt x="4402444" y="422111"/>
                  </a:lnTo>
                  <a:cubicBezTo>
                    <a:pt x="4375813" y="416111"/>
                    <a:pt x="4349436" y="408859"/>
                    <a:pt x="4322423" y="404610"/>
                  </a:cubicBezTo>
                  <a:lnTo>
                    <a:pt x="4241892" y="389858"/>
                  </a:lnTo>
                  <a:lnTo>
                    <a:pt x="4201627" y="382483"/>
                  </a:lnTo>
                  <a:cubicBezTo>
                    <a:pt x="4188248" y="379983"/>
                    <a:pt x="4174869" y="377483"/>
                    <a:pt x="4161234" y="375857"/>
                  </a:cubicBezTo>
                  <a:cubicBezTo>
                    <a:pt x="4107208" y="368482"/>
                    <a:pt x="4053308" y="360482"/>
                    <a:pt x="3999280" y="353606"/>
                  </a:cubicBezTo>
                  <a:cubicBezTo>
                    <a:pt x="3944999" y="348855"/>
                    <a:pt x="3890844" y="343854"/>
                    <a:pt x="3836817" y="338480"/>
                  </a:cubicBezTo>
                  <a:lnTo>
                    <a:pt x="3673972" y="330604"/>
                  </a:lnTo>
                  <a:cubicBezTo>
                    <a:pt x="3619690" y="329104"/>
                    <a:pt x="3565281" y="329604"/>
                    <a:pt x="3511126" y="328978"/>
                  </a:cubicBezTo>
                  <a:cubicBezTo>
                    <a:pt x="3402054" y="330728"/>
                    <a:pt x="3291706" y="334604"/>
                    <a:pt x="3183142" y="342854"/>
                  </a:cubicBezTo>
                  <a:cubicBezTo>
                    <a:pt x="2965505" y="358855"/>
                    <a:pt x="2750670" y="389733"/>
                    <a:pt x="2541444" y="439988"/>
                  </a:cubicBezTo>
                  <a:cubicBezTo>
                    <a:pt x="2332216" y="490117"/>
                    <a:pt x="2128850" y="559997"/>
                    <a:pt x="1933895" y="650505"/>
                  </a:cubicBezTo>
                  <a:cubicBezTo>
                    <a:pt x="1738939" y="741261"/>
                    <a:pt x="1553540" y="854146"/>
                    <a:pt x="1378079" y="983905"/>
                  </a:cubicBezTo>
                  <a:lnTo>
                    <a:pt x="1312967" y="1033660"/>
                  </a:lnTo>
                  <a:cubicBezTo>
                    <a:pt x="1291178" y="1050286"/>
                    <a:pt x="1269006" y="1066412"/>
                    <a:pt x="1248364" y="1084413"/>
                  </a:cubicBezTo>
                  <a:lnTo>
                    <a:pt x="1185163" y="1137168"/>
                  </a:lnTo>
                  <a:cubicBezTo>
                    <a:pt x="1164138" y="1154794"/>
                    <a:pt x="1142603" y="1172046"/>
                    <a:pt x="1122852" y="1190922"/>
                  </a:cubicBezTo>
                  <a:cubicBezTo>
                    <a:pt x="1041557" y="1264303"/>
                    <a:pt x="961663" y="1339309"/>
                    <a:pt x="892092" y="1421440"/>
                  </a:cubicBezTo>
                  <a:cubicBezTo>
                    <a:pt x="819589" y="1501822"/>
                    <a:pt x="759827" y="1590329"/>
                    <a:pt x="707202" y="1684212"/>
                  </a:cubicBezTo>
                  <a:cubicBezTo>
                    <a:pt x="694715" y="1708089"/>
                    <a:pt x="682227" y="1731841"/>
                    <a:pt x="670121" y="1756093"/>
                  </a:cubicBezTo>
                  <a:lnTo>
                    <a:pt x="637630" y="1830724"/>
                  </a:lnTo>
                  <a:cubicBezTo>
                    <a:pt x="626161" y="1855350"/>
                    <a:pt x="617624" y="1881603"/>
                    <a:pt x="607685" y="1907105"/>
                  </a:cubicBezTo>
                  <a:cubicBezTo>
                    <a:pt x="598128" y="1932857"/>
                    <a:pt x="588317" y="1958483"/>
                    <a:pt x="580034" y="1984986"/>
                  </a:cubicBezTo>
                  <a:cubicBezTo>
                    <a:pt x="544611" y="2089620"/>
                    <a:pt x="513393" y="2197128"/>
                    <a:pt x="481919" y="2304386"/>
                  </a:cubicBezTo>
                  <a:lnTo>
                    <a:pt x="433881" y="2465399"/>
                  </a:lnTo>
                  <a:lnTo>
                    <a:pt x="384442" y="2626163"/>
                  </a:lnTo>
                  <a:cubicBezTo>
                    <a:pt x="317672" y="2839680"/>
                    <a:pt x="243129" y="3050946"/>
                    <a:pt x="166039" y="3261338"/>
                  </a:cubicBezTo>
                  <a:cubicBezTo>
                    <a:pt x="88822" y="3468979"/>
                    <a:pt x="50850" y="3690248"/>
                    <a:pt x="56202" y="3910265"/>
                  </a:cubicBezTo>
                  <a:cubicBezTo>
                    <a:pt x="58495" y="4020274"/>
                    <a:pt x="71493" y="4129783"/>
                    <a:pt x="93664" y="4237292"/>
                  </a:cubicBezTo>
                  <a:cubicBezTo>
                    <a:pt x="99143" y="4264168"/>
                    <a:pt x="104623" y="4291045"/>
                    <a:pt x="111758" y="4317548"/>
                  </a:cubicBezTo>
                  <a:cubicBezTo>
                    <a:pt x="118384" y="4344176"/>
                    <a:pt x="124627" y="4370802"/>
                    <a:pt x="133038" y="4397054"/>
                  </a:cubicBezTo>
                  <a:cubicBezTo>
                    <a:pt x="140810" y="4423307"/>
                    <a:pt x="148456" y="4449683"/>
                    <a:pt x="157757" y="4475560"/>
                  </a:cubicBezTo>
                  <a:cubicBezTo>
                    <a:pt x="166549" y="4501562"/>
                    <a:pt x="175087" y="4527564"/>
                    <a:pt x="185153" y="4553066"/>
                  </a:cubicBezTo>
                  <a:cubicBezTo>
                    <a:pt x="262371" y="4758458"/>
                    <a:pt x="368895" y="4951974"/>
                    <a:pt x="493642" y="5132239"/>
                  </a:cubicBezTo>
                  <a:cubicBezTo>
                    <a:pt x="618389" y="5312627"/>
                    <a:pt x="760846" y="5480391"/>
                    <a:pt x="914391" y="5636528"/>
                  </a:cubicBezTo>
                  <a:cubicBezTo>
                    <a:pt x="1069081" y="5793166"/>
                    <a:pt x="1231544" y="5941677"/>
                    <a:pt x="1402034" y="6076188"/>
                  </a:cubicBezTo>
                  <a:cubicBezTo>
                    <a:pt x="1487535" y="6143320"/>
                    <a:pt x="1574565" y="6207574"/>
                    <a:pt x="1664397" y="6267079"/>
                  </a:cubicBezTo>
                  <a:cubicBezTo>
                    <a:pt x="1753592" y="6327459"/>
                    <a:pt x="1845336" y="6383088"/>
                    <a:pt x="1938992" y="6434343"/>
                  </a:cubicBezTo>
                  <a:cubicBezTo>
                    <a:pt x="2032647" y="6485659"/>
                    <a:pt x="2128309" y="6532600"/>
                    <a:pt x="2225931" y="6574322"/>
                  </a:cubicBezTo>
                  <a:lnTo>
                    <a:pt x="2236328" y="6578439"/>
                  </a:lnTo>
                  <a:lnTo>
                    <a:pt x="1504665" y="6578439"/>
                  </a:lnTo>
                  <a:lnTo>
                    <a:pt x="1456827" y="6543476"/>
                  </a:lnTo>
                  <a:cubicBezTo>
                    <a:pt x="1363554" y="6470595"/>
                    <a:pt x="1273848" y="6394340"/>
                    <a:pt x="1188475" y="6314083"/>
                  </a:cubicBezTo>
                  <a:cubicBezTo>
                    <a:pt x="1017856" y="6153445"/>
                    <a:pt x="863803" y="5979931"/>
                    <a:pt x="721728" y="5798666"/>
                  </a:cubicBezTo>
                  <a:cubicBezTo>
                    <a:pt x="579397" y="5616027"/>
                    <a:pt x="452103" y="5422511"/>
                    <a:pt x="344175" y="5219495"/>
                  </a:cubicBezTo>
                  <a:cubicBezTo>
                    <a:pt x="236505" y="5016354"/>
                    <a:pt x="147946" y="4803586"/>
                    <a:pt x="87293" y="4583569"/>
                  </a:cubicBezTo>
                  <a:cubicBezTo>
                    <a:pt x="79138" y="4556193"/>
                    <a:pt x="72639" y="4528440"/>
                    <a:pt x="65886" y="4500813"/>
                  </a:cubicBezTo>
                  <a:cubicBezTo>
                    <a:pt x="58751" y="4473311"/>
                    <a:pt x="53144" y="4445308"/>
                    <a:pt x="47409" y="4417431"/>
                  </a:cubicBezTo>
                  <a:cubicBezTo>
                    <a:pt x="44733" y="4403430"/>
                    <a:pt x="41294" y="4389679"/>
                    <a:pt x="39000" y="4375677"/>
                  </a:cubicBezTo>
                  <a:lnTo>
                    <a:pt x="31610" y="4333674"/>
                  </a:lnTo>
                  <a:cubicBezTo>
                    <a:pt x="26258" y="4305797"/>
                    <a:pt x="22563" y="4277544"/>
                    <a:pt x="18868" y="4249417"/>
                  </a:cubicBezTo>
                  <a:cubicBezTo>
                    <a:pt x="4214" y="4136784"/>
                    <a:pt x="-2158" y="4023275"/>
                    <a:pt x="646" y="3910265"/>
                  </a:cubicBezTo>
                  <a:cubicBezTo>
                    <a:pt x="5997" y="3683872"/>
                    <a:pt x="50596" y="3459605"/>
                    <a:pt x="130234" y="3248337"/>
                  </a:cubicBezTo>
                  <a:cubicBezTo>
                    <a:pt x="207961" y="3039196"/>
                    <a:pt x="278044" y="2827179"/>
                    <a:pt x="335383" y="2611911"/>
                  </a:cubicBezTo>
                  <a:cubicBezTo>
                    <a:pt x="393743" y="2396644"/>
                    <a:pt x="435792" y="2178627"/>
                    <a:pt x="487272" y="1958609"/>
                  </a:cubicBezTo>
                  <a:cubicBezTo>
                    <a:pt x="493259" y="1931107"/>
                    <a:pt x="501287" y="1903730"/>
                    <a:pt x="508550" y="1876227"/>
                  </a:cubicBezTo>
                  <a:cubicBezTo>
                    <a:pt x="516195" y="1848725"/>
                    <a:pt x="522312" y="1820972"/>
                    <a:pt x="531742" y="1793721"/>
                  </a:cubicBezTo>
                  <a:lnTo>
                    <a:pt x="558245" y="1711465"/>
                  </a:lnTo>
                  <a:cubicBezTo>
                    <a:pt x="568439" y="1684337"/>
                    <a:pt x="579652" y="1657459"/>
                    <a:pt x="590100" y="1630332"/>
                  </a:cubicBezTo>
                  <a:cubicBezTo>
                    <a:pt x="635080" y="1523075"/>
                    <a:pt x="690637" y="1417566"/>
                    <a:pt x="758680" y="1322433"/>
                  </a:cubicBezTo>
                  <a:cubicBezTo>
                    <a:pt x="824430" y="1225051"/>
                    <a:pt x="899610" y="1136168"/>
                    <a:pt x="976317" y="1049286"/>
                  </a:cubicBezTo>
                  <a:cubicBezTo>
                    <a:pt x="995049" y="1027035"/>
                    <a:pt x="1015436" y="1006533"/>
                    <a:pt x="1035314" y="985406"/>
                  </a:cubicBezTo>
                  <a:lnTo>
                    <a:pt x="1095329" y="922526"/>
                  </a:lnTo>
                  <a:cubicBezTo>
                    <a:pt x="1114953" y="901149"/>
                    <a:pt x="1136359" y="881397"/>
                    <a:pt x="1157384" y="861271"/>
                  </a:cubicBezTo>
                  <a:lnTo>
                    <a:pt x="1220841" y="801017"/>
                  </a:lnTo>
                  <a:cubicBezTo>
                    <a:pt x="1241610" y="780514"/>
                    <a:pt x="1264418" y="762014"/>
                    <a:pt x="1286462" y="742886"/>
                  </a:cubicBezTo>
                  <a:lnTo>
                    <a:pt x="1353233" y="685632"/>
                  </a:lnTo>
                  <a:lnTo>
                    <a:pt x="1369924" y="671256"/>
                  </a:lnTo>
                  <a:cubicBezTo>
                    <a:pt x="1375658" y="666631"/>
                    <a:pt x="1381520" y="662255"/>
                    <a:pt x="1387380" y="657755"/>
                  </a:cubicBezTo>
                  <a:lnTo>
                    <a:pt x="1422422" y="630877"/>
                  </a:lnTo>
                  <a:lnTo>
                    <a:pt x="1492759" y="577248"/>
                  </a:lnTo>
                  <a:cubicBezTo>
                    <a:pt x="1504355" y="567997"/>
                    <a:pt x="1516714" y="559997"/>
                    <a:pt x="1528820" y="551496"/>
                  </a:cubicBezTo>
                  <a:lnTo>
                    <a:pt x="1565390" y="526370"/>
                  </a:lnTo>
                  <a:lnTo>
                    <a:pt x="1639040" y="476490"/>
                  </a:lnTo>
                  <a:cubicBezTo>
                    <a:pt x="1689754" y="445613"/>
                    <a:pt x="1740723" y="414986"/>
                    <a:pt x="1792075" y="384859"/>
                  </a:cubicBezTo>
                  <a:cubicBezTo>
                    <a:pt x="2000282" y="268724"/>
                    <a:pt x="2224927" y="179467"/>
                    <a:pt x="2455943" y="117836"/>
                  </a:cubicBezTo>
                  <a:cubicBezTo>
                    <a:pt x="2687088" y="55957"/>
                    <a:pt x="2923964" y="21204"/>
                    <a:pt x="3159952" y="7203"/>
                  </a:cubicBezTo>
                  <a:cubicBezTo>
                    <a:pt x="3219076" y="3515"/>
                    <a:pt x="3277945" y="1389"/>
                    <a:pt x="3336813" y="499"/>
                  </a:cubicBezTo>
                  <a:close/>
                </a:path>
              </a:pathLst>
            </a:custGeom>
            <a:gradFill flip="none" rotWithShape="1">
              <a:gsLst>
                <a:gs pos="2000">
                  <a:schemeClr val="bg1">
                    <a:alpha val="10000"/>
                  </a:schemeClr>
                </a:gs>
                <a:gs pos="16000">
                  <a:schemeClr val="accent6">
                    <a:alpha val="5000"/>
                  </a:schemeClr>
                </a:gs>
                <a:gs pos="100000">
                  <a:schemeClr val="bg1">
                    <a:alpha val="10000"/>
                  </a:schemeClr>
                </a:gs>
                <a:gs pos="85000">
                  <a:schemeClr val="accent1">
                    <a:alpha val="1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orbel"/>
                <a:ea typeface="+mn-ea"/>
                <a:cs typeface="+mn-cs"/>
              </a:endParaRPr>
            </a:p>
          </p:txBody>
        </p:sp>
      </p:grpSp>
      <p:pic>
        <p:nvPicPr>
          <p:cNvPr id="47" name="Graphic 46" descr="Beginning">
            <a:extLst>
              <a:ext uri="{FF2B5EF4-FFF2-40B4-BE49-F238E27FC236}">
                <a16:creationId xmlns:a16="http://schemas.microsoft.com/office/drawing/2014/main" id="{A0B50FCA-C288-5680-377A-28A5294DE12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729652" y="1859078"/>
            <a:ext cx="3821102" cy="3821102"/>
          </a:xfrm>
          <a:prstGeom prst="rect">
            <a:avLst/>
          </a:prstGeom>
          <a:ln>
            <a:noFill/>
          </a:ln>
        </p:spPr>
      </p:pic>
    </p:spTree>
    <p:extLst>
      <p:ext uri="{BB962C8B-B14F-4D97-AF65-F5344CB8AC3E}">
        <p14:creationId xmlns:p14="http://schemas.microsoft.com/office/powerpoint/2010/main" val="1250088654"/>
      </p:ext>
    </p:extLst>
  </p:cSld>
  <p:clrMapOvr>
    <a:masterClrMapping/>
  </p:clrMapOvr>
</p:sld>
</file>

<file path=ppt/theme/theme1.xml><?xml version="1.0" encoding="utf-8"?>
<a:theme xmlns:a="http://schemas.openxmlformats.org/drawingml/2006/main" name="Office Theme">
  <a:themeElements>
    <a:clrScheme name="2021-Brand-8-19-21">
      <a:dk1>
        <a:srgbClr val="000000"/>
      </a:dk1>
      <a:lt1>
        <a:srgbClr val="FFFFFF"/>
      </a:lt1>
      <a:dk2>
        <a:srgbClr val="4D4D4D"/>
      </a:dk2>
      <a:lt2>
        <a:srgbClr val="A60F2D"/>
      </a:lt2>
      <a:accent1>
        <a:srgbClr val="CA1237"/>
      </a:accent1>
      <a:accent2>
        <a:srgbClr val="002D61"/>
      </a:accent2>
      <a:accent3>
        <a:srgbClr val="F3E700"/>
      </a:accent3>
      <a:accent4>
        <a:srgbClr val="FF6727"/>
      </a:accent4>
      <a:accent5>
        <a:srgbClr val="AADC24"/>
      </a:accent5>
      <a:accent6>
        <a:srgbClr val="5BC3F5"/>
      </a:accent6>
      <a:hlink>
        <a:srgbClr val="CA1237"/>
      </a:hlink>
      <a:folHlink>
        <a:srgbClr val="FF0000"/>
      </a:folHlink>
    </a:clrScheme>
    <a:fontScheme name="Corbel">
      <a:majorFont>
        <a:latin typeface="Corbel"/>
        <a:ea typeface=""/>
        <a:cs typeface=""/>
      </a:majorFont>
      <a:minorFont>
        <a:latin typeface="Corbe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13</TotalTime>
  <Words>2156</Words>
  <Application>Microsoft Office PowerPoint</Application>
  <PresentationFormat>Widescreen</PresentationFormat>
  <Paragraphs>156</Paragraphs>
  <Slides>22</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22</vt:i4>
      </vt:variant>
    </vt:vector>
  </HeadingPairs>
  <TitlesOfParts>
    <vt:vector size="31" baseType="lpstr">
      <vt:lpstr>Aldhabi</vt:lpstr>
      <vt:lpstr>Aptos</vt:lpstr>
      <vt:lpstr>Arial</vt:lpstr>
      <vt:lpstr>Calibri</vt:lpstr>
      <vt:lpstr>Cambria Math</vt:lpstr>
      <vt:lpstr>Corbel</vt:lpstr>
      <vt:lpstr>Courier New</vt:lpstr>
      <vt:lpstr>Tw Cen MT</vt:lpstr>
      <vt:lpstr>Office Theme</vt:lpstr>
      <vt:lpstr>Scalable Multi-Period Optimal Power Flow for Active Power Distribution Systems or simply, Scalable MP-OPF in ADS</vt:lpstr>
      <vt:lpstr>ADS10_1ph: MPCOPF Run for T=24, PV=25%, Batt=25%</vt:lpstr>
      <vt:lpstr>ADS10_1ph: MPCOPF Run for T=24, PV=25%, Batt=25%</vt:lpstr>
      <vt:lpstr>IEEE123_1ph: MPCOPF Run for T=12, PV=20%, Batt=30%</vt:lpstr>
      <vt:lpstr>IEEE123_1ph: MPCOPF Run for T=12, PV=20%, Batt=30%</vt:lpstr>
      <vt:lpstr>IEEE123_1ph: MPCOPF Run for T=16, PV=20%, Batt=30%</vt:lpstr>
      <vt:lpstr>IEEE123_1ph: MPCOPF Run for T=16, PV=20%, Batt=30%</vt:lpstr>
      <vt:lpstr>Three Steps for Optimization Implementation (and what will be different for DDP):</vt:lpstr>
      <vt:lpstr>Latest Slides End Here. Previous Slides Follow.</vt:lpstr>
      <vt:lpstr>DDP for MPOPF for ADS Workflow</vt:lpstr>
      <vt:lpstr>DDP for MPOPF for ADS Workflow</vt:lpstr>
      <vt:lpstr>Steps towards understanding Temporal Decomposition – Which Papers to Read?  </vt:lpstr>
      <vt:lpstr>Steps towards understanding Temporal Decomposition – Intended Algorithmic Solution</vt:lpstr>
      <vt:lpstr>Do others ‘scalably’ solve MPOPF? – Some of them, Yes.</vt:lpstr>
      <vt:lpstr>How do others ‘scalably’ solve it? – Linearized Solution, Iteratively Improved</vt:lpstr>
      <vt:lpstr>How do others ‘scalably’ solve it? – Hierarchical Optimization, Approximated (Relaxed) Top Level Step</vt:lpstr>
      <vt:lpstr>How do others ‘scalably’ solve it? – Some sort of Algorithms involving Primal Dual Decomposition of the Constraints containing Variables from different time-steps  </vt:lpstr>
      <vt:lpstr>How do others ‘scalably’ solve it? – Some sort of Algorithms involving Primal Dual Decomposition of the Constraints containing Variables from different time-steps  </vt:lpstr>
      <vt:lpstr>How do others ‘scalably’ solve it? – Some sort of Algorithms involving Primal Dual Decomposition of the Constraints containing Variables from different time-steps  </vt:lpstr>
      <vt:lpstr>How do others ‘scalably’ solve it? – Some sort of Algorithms involving Primal Dual Decomposition of the Constraints containing Variables from different time-steps  </vt:lpstr>
      <vt:lpstr>How do others ‘scalably’ solve it? – Some sort of Algorithms involving Primal Dual Decomposition of the Constraints containing Variables from different time-steps  </vt:lpstr>
      <vt:lpstr>How do others ‘scalably’ solve it? – Some sort of Algorithms involving Primal Dual Decomposition of the Constraints containing Variables from different time-steps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Jha, Aryan Ritwajeet</dc:creator>
  <cp:lastModifiedBy>Jha, Aryan Ritwajeet</cp:lastModifiedBy>
  <cp:revision>1</cp:revision>
  <dcterms:created xsi:type="dcterms:W3CDTF">2024-11-08T22:04:07Z</dcterms:created>
  <dcterms:modified xsi:type="dcterms:W3CDTF">2024-11-08T22:17:56Z</dcterms:modified>
</cp:coreProperties>
</file>